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9" r:id="rId5"/>
    <p:sldId id="286" r:id="rId6"/>
    <p:sldId id="273" r:id="rId7"/>
    <p:sldId id="270" r:id="rId8"/>
    <p:sldId id="290" r:id="rId9"/>
    <p:sldId id="292" r:id="rId10"/>
    <p:sldId id="271" r:id="rId11"/>
    <p:sldId id="294" r:id="rId12"/>
    <p:sldId id="297" r:id="rId13"/>
    <p:sldId id="301" r:id="rId14"/>
  </p:sldIdLst>
  <p:sldSz cx="12192000" cy="6858000"/>
  <p:notesSz cx="7099300" cy="102346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08B"/>
    <a:srgbClr val="ED6F49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0C3FA-A963-482C-A870-8BBA121954A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037CD3E-F87B-4EF6-8E05-EECFC3020C5D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latin typeface="Acumin Pro" panose="020B0504020202020204" pitchFamily="34" charset="77"/>
            </a:rPr>
            <a:t>UF1 </a:t>
          </a:r>
        </a:p>
        <a:p>
          <a:r>
            <a:rPr lang="fr-FR" dirty="0">
              <a:latin typeface="Acumin Pro" panose="020B0504020202020204" pitchFamily="34" charset="77"/>
            </a:rPr>
            <a:t>Accueillir des visiteurs dans une entreprise – 28 h </a:t>
          </a:r>
        </a:p>
      </dgm:t>
    </dgm:pt>
    <dgm:pt modelId="{1C805CFF-1558-43FA-B406-768F27C1067A}" type="parTrans" cxnId="{3DAE3D07-13EB-4D74-B173-4D16930D4FDB}">
      <dgm:prSet/>
      <dgm:spPr/>
      <dgm:t>
        <a:bodyPr/>
        <a:lstStyle/>
        <a:p>
          <a:endParaRPr lang="fr-FR"/>
        </a:p>
      </dgm:t>
    </dgm:pt>
    <dgm:pt modelId="{9E4133F6-F2AF-48CE-9677-B07C1BADDE9D}" type="sibTrans" cxnId="{3DAE3D07-13EB-4D74-B173-4D16930D4FDB}">
      <dgm:prSet/>
      <dgm:spPr/>
      <dgm:t>
        <a:bodyPr/>
        <a:lstStyle/>
        <a:p>
          <a:endParaRPr lang="fr-FR"/>
        </a:p>
      </dgm:t>
    </dgm:pt>
    <dgm:pt modelId="{3EDA87CA-642E-425D-A9BB-E5B68FC88FC7}">
      <dgm:prSet phldrT="[Texte]"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M1.1 – 14 h </a:t>
          </a:r>
        </a:p>
        <a:p>
          <a:r>
            <a:rPr lang="fr-FR" dirty="0"/>
            <a:t>Accueillir physiquement des visiteurs</a:t>
          </a:r>
        </a:p>
      </dgm:t>
    </dgm:pt>
    <dgm:pt modelId="{C6A2E51C-CFE5-4007-8EF2-4AB6620C2955}" type="parTrans" cxnId="{769DC570-BA12-4A16-AFF0-3564018C7E43}">
      <dgm:prSet/>
      <dgm:spPr/>
      <dgm:t>
        <a:bodyPr/>
        <a:lstStyle/>
        <a:p>
          <a:endParaRPr lang="fr-FR"/>
        </a:p>
      </dgm:t>
    </dgm:pt>
    <dgm:pt modelId="{D1E3C1F4-79DD-4BE6-85DF-357C0ED77521}" type="sibTrans" cxnId="{769DC570-BA12-4A16-AFF0-3564018C7E43}">
      <dgm:prSet/>
      <dgm:spPr/>
      <dgm:t>
        <a:bodyPr/>
        <a:lstStyle/>
        <a:p>
          <a:endParaRPr lang="fr-FR"/>
        </a:p>
      </dgm:t>
    </dgm:pt>
    <dgm:pt modelId="{CF236D8F-8012-48B2-935D-E215FDCCF24F}">
      <dgm:prSet phldrT="[Texte]"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M1.2 – 14 h</a:t>
          </a:r>
        </a:p>
        <a:p>
          <a:r>
            <a:rPr lang="fr-FR" dirty="0"/>
            <a:t>Accueillir au téléphone </a:t>
          </a:r>
        </a:p>
      </dgm:t>
    </dgm:pt>
    <dgm:pt modelId="{B17E3A88-FB96-43C1-8C3C-93E94D3833A1}" type="parTrans" cxnId="{F53EECFD-CEFB-4280-A539-AC91FF792BB5}">
      <dgm:prSet/>
      <dgm:spPr/>
      <dgm:t>
        <a:bodyPr/>
        <a:lstStyle/>
        <a:p>
          <a:endParaRPr lang="fr-FR"/>
        </a:p>
      </dgm:t>
    </dgm:pt>
    <dgm:pt modelId="{E6B60C38-B262-4C64-8C6B-12FE6A7571BD}" type="sibTrans" cxnId="{F53EECFD-CEFB-4280-A539-AC91FF792BB5}">
      <dgm:prSet/>
      <dgm:spPr/>
      <dgm:t>
        <a:bodyPr/>
        <a:lstStyle/>
        <a:p>
          <a:endParaRPr lang="fr-FR"/>
        </a:p>
      </dgm:t>
    </dgm:pt>
    <dgm:pt modelId="{83265582-672E-414F-AE91-C468029DFF4F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latin typeface="Acumin Pro" panose="020B0504020202020204" pitchFamily="34" charset="77"/>
            </a:rPr>
            <a:t>UF2</a:t>
          </a:r>
        </a:p>
        <a:p>
          <a:r>
            <a:rPr lang="fr-FR" dirty="0">
              <a:latin typeface="Acumin Pro" panose="020B0504020202020204" pitchFamily="34" charset="77"/>
            </a:rPr>
            <a:t>Réaliser les tâches annexes de l’accueil – 28 h </a:t>
          </a:r>
        </a:p>
      </dgm:t>
    </dgm:pt>
    <dgm:pt modelId="{FEDF6526-EA9F-4AD9-BEF8-E7C821924452}" type="parTrans" cxnId="{0C4E0BF2-1F13-42BC-A6BB-04B21712D8F5}">
      <dgm:prSet/>
      <dgm:spPr/>
      <dgm:t>
        <a:bodyPr/>
        <a:lstStyle/>
        <a:p>
          <a:endParaRPr lang="fr-FR"/>
        </a:p>
      </dgm:t>
    </dgm:pt>
    <dgm:pt modelId="{5138E5FD-0527-4845-B838-A3DE7C0B0105}" type="sibTrans" cxnId="{0C4E0BF2-1F13-42BC-A6BB-04B21712D8F5}">
      <dgm:prSet/>
      <dgm:spPr/>
      <dgm:t>
        <a:bodyPr/>
        <a:lstStyle/>
        <a:p>
          <a:endParaRPr lang="fr-FR"/>
        </a:p>
      </dgm:t>
    </dgm:pt>
    <dgm:pt modelId="{E71CE0FC-A7DF-4216-839D-6BE8B1CD8EA9}">
      <dgm:prSet phldrT="[Texte]"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M2.1 – 10,5 h</a:t>
          </a:r>
        </a:p>
        <a:p>
          <a:r>
            <a:rPr lang="fr-FR" dirty="0"/>
            <a:t>Réaliser des tâches administratives en lien avec l’accueil  </a:t>
          </a:r>
        </a:p>
      </dgm:t>
    </dgm:pt>
    <dgm:pt modelId="{4B3B411D-D5FD-40C3-B909-BC47108ED552}" type="parTrans" cxnId="{1A520DE9-C808-4074-96B7-3D0E987C6A04}">
      <dgm:prSet/>
      <dgm:spPr/>
      <dgm:t>
        <a:bodyPr/>
        <a:lstStyle/>
        <a:p>
          <a:endParaRPr lang="fr-FR"/>
        </a:p>
      </dgm:t>
    </dgm:pt>
    <dgm:pt modelId="{5A3ECED1-83C0-4400-81D8-617A56D14535}" type="sibTrans" cxnId="{1A520DE9-C808-4074-96B7-3D0E987C6A04}">
      <dgm:prSet/>
      <dgm:spPr/>
      <dgm:t>
        <a:bodyPr/>
        <a:lstStyle/>
        <a:p>
          <a:endParaRPr lang="fr-FR"/>
        </a:p>
      </dgm:t>
    </dgm:pt>
    <dgm:pt modelId="{F3183AFC-E5C1-4CC3-9FBF-78EFCFBF8FBC}">
      <dgm:prSet phldrT="[Texte]"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M2.2 – 10,5 h</a:t>
          </a:r>
        </a:p>
        <a:p>
          <a:r>
            <a:rPr lang="fr-FR" dirty="0"/>
            <a:t>Gérer le courrier de l’entreprise </a:t>
          </a:r>
        </a:p>
      </dgm:t>
    </dgm:pt>
    <dgm:pt modelId="{08DBC768-29BC-4303-9217-2AE82BD6D681}" type="parTrans" cxnId="{AE572E95-E2FD-4838-A232-1714EB64C4A5}">
      <dgm:prSet/>
      <dgm:spPr/>
      <dgm:t>
        <a:bodyPr/>
        <a:lstStyle/>
        <a:p>
          <a:endParaRPr lang="fr-FR"/>
        </a:p>
      </dgm:t>
    </dgm:pt>
    <dgm:pt modelId="{CB5E231D-CF09-4CBB-94A8-A4BE427EEEB4}" type="sibTrans" cxnId="{AE572E95-E2FD-4838-A232-1714EB64C4A5}">
      <dgm:prSet/>
      <dgm:spPr/>
      <dgm:t>
        <a:bodyPr/>
        <a:lstStyle/>
        <a:p>
          <a:endParaRPr lang="fr-FR"/>
        </a:p>
      </dgm:t>
    </dgm:pt>
    <dgm:pt modelId="{366DBA5E-37C6-41AB-8B6A-055F1BECFCCE}">
      <dgm:prSet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M2.3 – 7 h</a:t>
          </a:r>
        </a:p>
        <a:p>
          <a:r>
            <a:rPr lang="fr-FR" dirty="0"/>
            <a:t>Rédiger des écrits professionnels </a:t>
          </a:r>
        </a:p>
      </dgm:t>
    </dgm:pt>
    <dgm:pt modelId="{15CE613D-CF86-414F-BE14-1CE96D79940D}" type="parTrans" cxnId="{49EA8636-0899-41DB-A3C1-E092B1A40B3F}">
      <dgm:prSet/>
      <dgm:spPr/>
      <dgm:t>
        <a:bodyPr/>
        <a:lstStyle/>
        <a:p>
          <a:endParaRPr lang="fr-FR"/>
        </a:p>
      </dgm:t>
    </dgm:pt>
    <dgm:pt modelId="{C8A24300-18C3-4B9E-BF4B-40484EB45242}" type="sibTrans" cxnId="{49EA8636-0899-41DB-A3C1-E092B1A40B3F}">
      <dgm:prSet/>
      <dgm:spPr/>
      <dgm:t>
        <a:bodyPr/>
        <a:lstStyle/>
        <a:p>
          <a:endParaRPr lang="fr-FR"/>
        </a:p>
      </dgm:t>
    </dgm:pt>
    <dgm:pt modelId="{A021AA5C-B42C-4664-A8F2-D708C1EF7622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latin typeface="Acumin Pro" panose="020B0504020202020204" pitchFamily="34" charset="77"/>
            </a:rPr>
            <a:t>UF4</a:t>
          </a:r>
        </a:p>
        <a:p>
          <a:r>
            <a:rPr lang="fr-FR" dirty="0">
              <a:latin typeface="Acumin Pro" panose="020B0504020202020204" pitchFamily="34" charset="77"/>
            </a:rPr>
            <a:t>Modules Optionnels (sectoriels)</a:t>
          </a:r>
        </a:p>
      </dgm:t>
    </dgm:pt>
    <dgm:pt modelId="{341B8E95-BE24-45C7-9B4E-77935700DFFE}" type="sibTrans" cxnId="{9EC8ECC7-E333-4ED4-8EFE-3D24DC75C788}">
      <dgm:prSet/>
      <dgm:spPr/>
      <dgm:t>
        <a:bodyPr/>
        <a:lstStyle/>
        <a:p>
          <a:endParaRPr lang="fr-FR"/>
        </a:p>
      </dgm:t>
    </dgm:pt>
    <dgm:pt modelId="{DD457ABD-D3D7-431B-9C44-8409263045FE}" type="parTrans" cxnId="{9EC8ECC7-E333-4ED4-8EFE-3D24DC75C788}">
      <dgm:prSet/>
      <dgm:spPr/>
      <dgm:t>
        <a:bodyPr/>
        <a:lstStyle/>
        <a:p>
          <a:endParaRPr lang="fr-FR"/>
        </a:p>
      </dgm:t>
    </dgm:pt>
    <dgm:pt modelId="{475525C3-FB75-4D4D-9AA6-58DCAFBAA8DB}">
      <dgm:prSet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M4.1 – 21 h</a:t>
          </a:r>
        </a:p>
        <a:p>
          <a:r>
            <a:rPr lang="fr-FR" dirty="0"/>
            <a:t>Travailler dans le secteur du notariat</a:t>
          </a:r>
        </a:p>
      </dgm:t>
    </dgm:pt>
    <dgm:pt modelId="{C9B7D004-BA7E-4EEE-859E-E569B986A0BE}" type="parTrans" cxnId="{BB9E8DF8-5F2F-480F-A497-CE71810B168C}">
      <dgm:prSet/>
      <dgm:spPr/>
      <dgm:t>
        <a:bodyPr/>
        <a:lstStyle/>
        <a:p>
          <a:endParaRPr lang="fr-FR"/>
        </a:p>
      </dgm:t>
    </dgm:pt>
    <dgm:pt modelId="{7E95474C-B97F-47C6-A2A7-5131F24B1D4C}" type="sibTrans" cxnId="{BB9E8DF8-5F2F-480F-A497-CE71810B168C}">
      <dgm:prSet/>
      <dgm:spPr/>
      <dgm:t>
        <a:bodyPr/>
        <a:lstStyle/>
        <a:p>
          <a:endParaRPr lang="fr-FR"/>
        </a:p>
      </dgm:t>
    </dgm:pt>
    <dgm:pt modelId="{828BB1C4-48DD-40D7-9C69-7FA65FC7C214}">
      <dgm:prSet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M4.2 – 21 h</a:t>
          </a:r>
        </a:p>
        <a:p>
          <a:r>
            <a:rPr lang="fr-FR" dirty="0"/>
            <a:t>Travailler dans le secteur de l’industrie</a:t>
          </a:r>
        </a:p>
      </dgm:t>
    </dgm:pt>
    <dgm:pt modelId="{62D9CD70-07CF-4BEB-B411-C0F618731776}" type="parTrans" cxnId="{E7C54380-F0BC-4B9C-92E1-9A7E0AA681F3}">
      <dgm:prSet/>
      <dgm:spPr/>
      <dgm:t>
        <a:bodyPr/>
        <a:lstStyle/>
        <a:p>
          <a:endParaRPr lang="fr-FR"/>
        </a:p>
      </dgm:t>
    </dgm:pt>
    <dgm:pt modelId="{C38F58C8-4682-4B85-B9CE-51C8584E4AC0}" type="sibTrans" cxnId="{E7C54380-F0BC-4B9C-92E1-9A7E0AA681F3}">
      <dgm:prSet/>
      <dgm:spPr/>
      <dgm:t>
        <a:bodyPr/>
        <a:lstStyle/>
        <a:p>
          <a:endParaRPr lang="fr-FR"/>
        </a:p>
      </dgm:t>
    </dgm:pt>
    <dgm:pt modelId="{CCFCDDED-8C46-4C2A-9DB8-8F5B8823B33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latin typeface="Acumin Pro" panose="020B0504020202020204" pitchFamily="34" charset="77"/>
            </a:rPr>
            <a:t>UF3</a:t>
          </a:r>
        </a:p>
        <a:p>
          <a:r>
            <a:rPr lang="fr-FR" dirty="0">
              <a:latin typeface="Acumin Pro" panose="020B0504020202020204" pitchFamily="34" charset="77"/>
            </a:rPr>
            <a:t>Environnement professionnel – 24,5 h</a:t>
          </a:r>
        </a:p>
      </dgm:t>
    </dgm:pt>
    <dgm:pt modelId="{DB7F4E5B-65EF-43AF-93A9-7B27DB8368F1}" type="parTrans" cxnId="{798F4F61-EC66-4853-9EC9-DA7EC283A534}">
      <dgm:prSet/>
      <dgm:spPr/>
      <dgm:t>
        <a:bodyPr/>
        <a:lstStyle/>
        <a:p>
          <a:endParaRPr lang="fr-FR"/>
        </a:p>
      </dgm:t>
    </dgm:pt>
    <dgm:pt modelId="{3EC52AAD-C4D8-45A4-8CC5-CF4C298C083D}" type="sibTrans" cxnId="{798F4F61-EC66-4853-9EC9-DA7EC283A534}">
      <dgm:prSet/>
      <dgm:spPr/>
      <dgm:t>
        <a:bodyPr/>
        <a:lstStyle/>
        <a:p>
          <a:endParaRPr lang="fr-FR"/>
        </a:p>
      </dgm:t>
    </dgm:pt>
    <dgm:pt modelId="{4E1E4D86-6E8A-4E21-B31F-1EB3BF7C881F}">
      <dgm:prSet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M3.1 – 10,5 h</a:t>
          </a:r>
        </a:p>
        <a:p>
          <a:r>
            <a:rPr lang="fr-FR" dirty="0"/>
            <a:t>Connaître l’organisation d’une entreprise pour répondre efficacement aux demandes</a:t>
          </a:r>
        </a:p>
      </dgm:t>
    </dgm:pt>
    <dgm:pt modelId="{39C19B53-0F03-4E81-A200-E2505200E727}" type="parTrans" cxnId="{BF6760B1-03E3-487C-ADC9-01AC9B89E35A}">
      <dgm:prSet/>
      <dgm:spPr/>
      <dgm:t>
        <a:bodyPr/>
        <a:lstStyle/>
        <a:p>
          <a:endParaRPr lang="fr-FR"/>
        </a:p>
      </dgm:t>
    </dgm:pt>
    <dgm:pt modelId="{043A96CF-E832-465A-937C-F87CF98BC3F4}" type="sibTrans" cxnId="{BF6760B1-03E3-487C-ADC9-01AC9B89E35A}">
      <dgm:prSet/>
      <dgm:spPr/>
      <dgm:t>
        <a:bodyPr/>
        <a:lstStyle/>
        <a:p>
          <a:endParaRPr lang="fr-FR"/>
        </a:p>
      </dgm:t>
    </dgm:pt>
    <dgm:pt modelId="{F4DA09D6-0B1D-4621-964A-1AAE821F3446}">
      <dgm:prSet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M3.2 – 14 h</a:t>
          </a:r>
        </a:p>
        <a:p>
          <a:r>
            <a:rPr lang="fr-FR" dirty="0"/>
            <a:t>Accueillir en anglais</a:t>
          </a:r>
        </a:p>
      </dgm:t>
    </dgm:pt>
    <dgm:pt modelId="{62072CC0-18E3-41C8-BC27-CC2460208B32}" type="parTrans" cxnId="{6AC8CA04-E59A-4BD6-8892-A95857AC567B}">
      <dgm:prSet/>
      <dgm:spPr/>
      <dgm:t>
        <a:bodyPr/>
        <a:lstStyle/>
        <a:p>
          <a:endParaRPr lang="fr-FR"/>
        </a:p>
      </dgm:t>
    </dgm:pt>
    <dgm:pt modelId="{53F76C33-4C1D-4783-981C-0D4B6F2B6D7A}" type="sibTrans" cxnId="{6AC8CA04-E59A-4BD6-8892-A95857AC567B}">
      <dgm:prSet/>
      <dgm:spPr/>
      <dgm:t>
        <a:bodyPr/>
        <a:lstStyle/>
        <a:p>
          <a:endParaRPr lang="fr-FR"/>
        </a:p>
      </dgm:t>
    </dgm:pt>
    <dgm:pt modelId="{302ED189-68BA-4B43-ABE6-00C8E5275C65}">
      <dgm:prSet/>
      <dgm:spPr>
        <a:solidFill>
          <a:srgbClr val="ED6F49">
            <a:alpha val="43000"/>
          </a:srgbClr>
        </a:solidFill>
      </dgm:spPr>
      <dgm:t>
        <a:bodyPr/>
        <a:lstStyle/>
        <a:p>
          <a:r>
            <a:rPr lang="fr-FR" dirty="0"/>
            <a:t>M4.3 – 21 h</a:t>
          </a:r>
        </a:p>
        <a:p>
          <a:r>
            <a:rPr lang="fr-FR" dirty="0"/>
            <a:t>Travailler dans le secteur de l’hôtellerie</a:t>
          </a:r>
        </a:p>
      </dgm:t>
    </dgm:pt>
    <dgm:pt modelId="{E2D7E2A6-D5E4-4E56-966B-6047665D07BE}" type="parTrans" cxnId="{5149BBAE-480D-496D-B87E-0EFC8EC70FC1}">
      <dgm:prSet/>
      <dgm:spPr/>
      <dgm:t>
        <a:bodyPr/>
        <a:lstStyle/>
        <a:p>
          <a:endParaRPr lang="fr-FR"/>
        </a:p>
      </dgm:t>
    </dgm:pt>
    <dgm:pt modelId="{BAD30502-51A8-4CA5-B0C5-69CAE2D6039E}" type="sibTrans" cxnId="{5149BBAE-480D-496D-B87E-0EFC8EC70FC1}">
      <dgm:prSet/>
      <dgm:spPr/>
      <dgm:t>
        <a:bodyPr/>
        <a:lstStyle/>
        <a:p>
          <a:endParaRPr lang="fr-FR"/>
        </a:p>
      </dgm:t>
    </dgm:pt>
    <dgm:pt modelId="{B629279F-AAA7-4DC5-8070-40DBC5BCBAB4}" type="pres">
      <dgm:prSet presAssocID="{A500C3FA-A963-482C-A870-8BBA121954A6}" presName="theList" presStyleCnt="0">
        <dgm:presLayoutVars>
          <dgm:dir/>
          <dgm:animLvl val="lvl"/>
          <dgm:resizeHandles val="exact"/>
        </dgm:presLayoutVars>
      </dgm:prSet>
      <dgm:spPr/>
    </dgm:pt>
    <dgm:pt modelId="{9BED07C5-050C-4A34-9601-C7F6C864F9AC}" type="pres">
      <dgm:prSet presAssocID="{B037CD3E-F87B-4EF6-8E05-EECFC3020C5D}" presName="compNode" presStyleCnt="0"/>
      <dgm:spPr/>
    </dgm:pt>
    <dgm:pt modelId="{45D9806E-11C5-43D8-8A71-6FBD1858217B}" type="pres">
      <dgm:prSet presAssocID="{B037CD3E-F87B-4EF6-8E05-EECFC3020C5D}" presName="aNode" presStyleLbl="bgShp" presStyleIdx="0" presStyleCnt="4"/>
      <dgm:spPr/>
    </dgm:pt>
    <dgm:pt modelId="{4AAB8CCD-9449-4360-BFC8-02949BF405B6}" type="pres">
      <dgm:prSet presAssocID="{B037CD3E-F87B-4EF6-8E05-EECFC3020C5D}" presName="textNode" presStyleLbl="bgShp" presStyleIdx="0" presStyleCnt="4"/>
      <dgm:spPr/>
    </dgm:pt>
    <dgm:pt modelId="{04E37F28-DF56-4721-A18E-8C97C455C380}" type="pres">
      <dgm:prSet presAssocID="{B037CD3E-F87B-4EF6-8E05-EECFC3020C5D}" presName="compChildNode" presStyleCnt="0"/>
      <dgm:spPr/>
    </dgm:pt>
    <dgm:pt modelId="{7416BE03-DFE9-4F08-8038-13C49608B18C}" type="pres">
      <dgm:prSet presAssocID="{B037CD3E-F87B-4EF6-8E05-EECFC3020C5D}" presName="theInnerList" presStyleCnt="0"/>
      <dgm:spPr/>
    </dgm:pt>
    <dgm:pt modelId="{DEB280E1-D914-4290-A11F-A86CDE2CBD54}" type="pres">
      <dgm:prSet presAssocID="{3EDA87CA-642E-425D-A9BB-E5B68FC88FC7}" presName="childNode" presStyleLbl="node1" presStyleIdx="0" presStyleCnt="10">
        <dgm:presLayoutVars>
          <dgm:bulletEnabled val="1"/>
        </dgm:presLayoutVars>
      </dgm:prSet>
      <dgm:spPr/>
    </dgm:pt>
    <dgm:pt modelId="{38C05A8A-CDA8-4B63-9ECF-7B8DFF8BA57C}" type="pres">
      <dgm:prSet presAssocID="{3EDA87CA-642E-425D-A9BB-E5B68FC88FC7}" presName="aSpace2" presStyleCnt="0"/>
      <dgm:spPr/>
    </dgm:pt>
    <dgm:pt modelId="{CA114E76-7817-4FA5-B8A3-CCEF00F24E6E}" type="pres">
      <dgm:prSet presAssocID="{CF236D8F-8012-48B2-935D-E215FDCCF24F}" presName="childNode" presStyleLbl="node1" presStyleIdx="1" presStyleCnt="10">
        <dgm:presLayoutVars>
          <dgm:bulletEnabled val="1"/>
        </dgm:presLayoutVars>
      </dgm:prSet>
      <dgm:spPr/>
    </dgm:pt>
    <dgm:pt modelId="{84B99056-2FF6-4CE2-94AA-CC0426E54C13}" type="pres">
      <dgm:prSet presAssocID="{B037CD3E-F87B-4EF6-8E05-EECFC3020C5D}" presName="aSpace" presStyleCnt="0"/>
      <dgm:spPr/>
    </dgm:pt>
    <dgm:pt modelId="{7E9A68D5-ED7E-434C-A4DA-919D99790A76}" type="pres">
      <dgm:prSet presAssocID="{83265582-672E-414F-AE91-C468029DFF4F}" presName="compNode" presStyleCnt="0"/>
      <dgm:spPr/>
    </dgm:pt>
    <dgm:pt modelId="{F0F1F912-387B-47F9-A33F-0DFD54B67A19}" type="pres">
      <dgm:prSet presAssocID="{83265582-672E-414F-AE91-C468029DFF4F}" presName="aNode" presStyleLbl="bgShp" presStyleIdx="1" presStyleCnt="4" custLinFactNeighborX="0" custLinFactNeighborY="-370"/>
      <dgm:spPr/>
    </dgm:pt>
    <dgm:pt modelId="{C6B31C83-6690-40D8-AA63-1899325850E1}" type="pres">
      <dgm:prSet presAssocID="{83265582-672E-414F-AE91-C468029DFF4F}" presName="textNode" presStyleLbl="bgShp" presStyleIdx="1" presStyleCnt="4"/>
      <dgm:spPr/>
    </dgm:pt>
    <dgm:pt modelId="{5B2D1F32-E186-4B58-9C7D-B2061B5C055C}" type="pres">
      <dgm:prSet presAssocID="{83265582-672E-414F-AE91-C468029DFF4F}" presName="compChildNode" presStyleCnt="0"/>
      <dgm:spPr/>
    </dgm:pt>
    <dgm:pt modelId="{4547472B-20BD-44F9-A4D9-9E4EBC40FA96}" type="pres">
      <dgm:prSet presAssocID="{83265582-672E-414F-AE91-C468029DFF4F}" presName="theInnerList" presStyleCnt="0"/>
      <dgm:spPr/>
    </dgm:pt>
    <dgm:pt modelId="{E96AC247-1B64-4986-97B4-BCC85C2E75A4}" type="pres">
      <dgm:prSet presAssocID="{E71CE0FC-A7DF-4216-839D-6BE8B1CD8EA9}" presName="childNode" presStyleLbl="node1" presStyleIdx="2" presStyleCnt="10">
        <dgm:presLayoutVars>
          <dgm:bulletEnabled val="1"/>
        </dgm:presLayoutVars>
      </dgm:prSet>
      <dgm:spPr/>
    </dgm:pt>
    <dgm:pt modelId="{FAD8C141-DBC4-40D0-BFCD-101CFD8C8A0E}" type="pres">
      <dgm:prSet presAssocID="{E71CE0FC-A7DF-4216-839D-6BE8B1CD8EA9}" presName="aSpace2" presStyleCnt="0"/>
      <dgm:spPr/>
    </dgm:pt>
    <dgm:pt modelId="{3D52BEC1-20E0-4D25-97BE-999FDF5F22B0}" type="pres">
      <dgm:prSet presAssocID="{F3183AFC-E5C1-4CC3-9FBF-78EFCFBF8FBC}" presName="childNode" presStyleLbl="node1" presStyleIdx="3" presStyleCnt="10">
        <dgm:presLayoutVars>
          <dgm:bulletEnabled val="1"/>
        </dgm:presLayoutVars>
      </dgm:prSet>
      <dgm:spPr/>
    </dgm:pt>
    <dgm:pt modelId="{FC09D0D4-0065-4554-993A-AF5274AB886D}" type="pres">
      <dgm:prSet presAssocID="{F3183AFC-E5C1-4CC3-9FBF-78EFCFBF8FBC}" presName="aSpace2" presStyleCnt="0"/>
      <dgm:spPr/>
    </dgm:pt>
    <dgm:pt modelId="{C6CE92D3-13CE-4DD3-BAF8-281B18FB39C8}" type="pres">
      <dgm:prSet presAssocID="{366DBA5E-37C6-41AB-8B6A-055F1BECFCCE}" presName="childNode" presStyleLbl="node1" presStyleIdx="4" presStyleCnt="10">
        <dgm:presLayoutVars>
          <dgm:bulletEnabled val="1"/>
        </dgm:presLayoutVars>
      </dgm:prSet>
      <dgm:spPr/>
    </dgm:pt>
    <dgm:pt modelId="{969608FF-8671-424A-A9DD-D23391712165}" type="pres">
      <dgm:prSet presAssocID="{83265582-672E-414F-AE91-C468029DFF4F}" presName="aSpace" presStyleCnt="0"/>
      <dgm:spPr/>
    </dgm:pt>
    <dgm:pt modelId="{D0E5C71C-2884-41FC-BFF8-7E06CA58DB41}" type="pres">
      <dgm:prSet presAssocID="{CCFCDDED-8C46-4C2A-9DB8-8F5B8823B33D}" presName="compNode" presStyleCnt="0"/>
      <dgm:spPr/>
    </dgm:pt>
    <dgm:pt modelId="{52F79DFE-8890-4C49-BD68-3A47A5617A10}" type="pres">
      <dgm:prSet presAssocID="{CCFCDDED-8C46-4C2A-9DB8-8F5B8823B33D}" presName="aNode" presStyleLbl="bgShp" presStyleIdx="2" presStyleCnt="4"/>
      <dgm:spPr/>
    </dgm:pt>
    <dgm:pt modelId="{5E812BBF-11E7-4718-AA35-80ABD0A487A5}" type="pres">
      <dgm:prSet presAssocID="{CCFCDDED-8C46-4C2A-9DB8-8F5B8823B33D}" presName="textNode" presStyleLbl="bgShp" presStyleIdx="2" presStyleCnt="4"/>
      <dgm:spPr/>
    </dgm:pt>
    <dgm:pt modelId="{6398A063-B320-4FF0-8603-3792D8C835AA}" type="pres">
      <dgm:prSet presAssocID="{CCFCDDED-8C46-4C2A-9DB8-8F5B8823B33D}" presName="compChildNode" presStyleCnt="0"/>
      <dgm:spPr/>
    </dgm:pt>
    <dgm:pt modelId="{3A7F9239-DAFB-4A93-B862-5129D0936869}" type="pres">
      <dgm:prSet presAssocID="{CCFCDDED-8C46-4C2A-9DB8-8F5B8823B33D}" presName="theInnerList" presStyleCnt="0"/>
      <dgm:spPr/>
    </dgm:pt>
    <dgm:pt modelId="{BEAFE391-EBB1-490E-807F-54299B3463FA}" type="pres">
      <dgm:prSet presAssocID="{4E1E4D86-6E8A-4E21-B31F-1EB3BF7C881F}" presName="childNode" presStyleLbl="node1" presStyleIdx="5" presStyleCnt="10">
        <dgm:presLayoutVars>
          <dgm:bulletEnabled val="1"/>
        </dgm:presLayoutVars>
      </dgm:prSet>
      <dgm:spPr/>
    </dgm:pt>
    <dgm:pt modelId="{27752068-91D3-4B21-82CE-B9C623645C80}" type="pres">
      <dgm:prSet presAssocID="{4E1E4D86-6E8A-4E21-B31F-1EB3BF7C881F}" presName="aSpace2" presStyleCnt="0"/>
      <dgm:spPr/>
    </dgm:pt>
    <dgm:pt modelId="{D9180964-2831-4946-B174-1C50AB46D074}" type="pres">
      <dgm:prSet presAssocID="{F4DA09D6-0B1D-4621-964A-1AAE821F3446}" presName="childNode" presStyleLbl="node1" presStyleIdx="6" presStyleCnt="10">
        <dgm:presLayoutVars>
          <dgm:bulletEnabled val="1"/>
        </dgm:presLayoutVars>
      </dgm:prSet>
      <dgm:spPr/>
    </dgm:pt>
    <dgm:pt modelId="{3F29F4CC-A2B3-4446-8046-40E0D8D9E853}" type="pres">
      <dgm:prSet presAssocID="{CCFCDDED-8C46-4C2A-9DB8-8F5B8823B33D}" presName="aSpace" presStyleCnt="0"/>
      <dgm:spPr/>
    </dgm:pt>
    <dgm:pt modelId="{DE7955C9-CF81-4DE4-A4D4-75A3B6C0AFD8}" type="pres">
      <dgm:prSet presAssocID="{A021AA5C-B42C-4664-A8F2-D708C1EF7622}" presName="compNode" presStyleCnt="0"/>
      <dgm:spPr/>
    </dgm:pt>
    <dgm:pt modelId="{5F9D9954-5A2A-4494-8E78-258466B0D623}" type="pres">
      <dgm:prSet presAssocID="{A021AA5C-B42C-4664-A8F2-D708C1EF7622}" presName="aNode" presStyleLbl="bgShp" presStyleIdx="3" presStyleCnt="4"/>
      <dgm:spPr/>
    </dgm:pt>
    <dgm:pt modelId="{30CDCCED-2F0E-43BD-B37D-960E218C4858}" type="pres">
      <dgm:prSet presAssocID="{A021AA5C-B42C-4664-A8F2-D708C1EF7622}" presName="textNode" presStyleLbl="bgShp" presStyleIdx="3" presStyleCnt="4"/>
      <dgm:spPr/>
    </dgm:pt>
    <dgm:pt modelId="{085F99D5-3064-4AA2-B3EE-EC376A9549D3}" type="pres">
      <dgm:prSet presAssocID="{A021AA5C-B42C-4664-A8F2-D708C1EF7622}" presName="compChildNode" presStyleCnt="0"/>
      <dgm:spPr/>
    </dgm:pt>
    <dgm:pt modelId="{441DFD1C-E528-4178-9902-23BB520C5A00}" type="pres">
      <dgm:prSet presAssocID="{A021AA5C-B42C-4664-A8F2-D708C1EF7622}" presName="theInnerList" presStyleCnt="0"/>
      <dgm:spPr/>
    </dgm:pt>
    <dgm:pt modelId="{57CD0918-2260-4CC7-889B-7D34DFDB05CA}" type="pres">
      <dgm:prSet presAssocID="{475525C3-FB75-4D4D-9AA6-58DCAFBAA8DB}" presName="childNode" presStyleLbl="node1" presStyleIdx="7" presStyleCnt="10">
        <dgm:presLayoutVars>
          <dgm:bulletEnabled val="1"/>
        </dgm:presLayoutVars>
      </dgm:prSet>
      <dgm:spPr/>
    </dgm:pt>
    <dgm:pt modelId="{B48DAC6A-B9A5-4825-9D27-483ADB6592D7}" type="pres">
      <dgm:prSet presAssocID="{475525C3-FB75-4D4D-9AA6-58DCAFBAA8DB}" presName="aSpace2" presStyleCnt="0"/>
      <dgm:spPr/>
    </dgm:pt>
    <dgm:pt modelId="{58056818-9FEE-41EE-91CF-5986E8BC9A4C}" type="pres">
      <dgm:prSet presAssocID="{828BB1C4-48DD-40D7-9C69-7FA65FC7C214}" presName="childNode" presStyleLbl="node1" presStyleIdx="8" presStyleCnt="10">
        <dgm:presLayoutVars>
          <dgm:bulletEnabled val="1"/>
        </dgm:presLayoutVars>
      </dgm:prSet>
      <dgm:spPr/>
    </dgm:pt>
    <dgm:pt modelId="{4B7441CC-636C-4BF6-BE30-B5936A565D99}" type="pres">
      <dgm:prSet presAssocID="{828BB1C4-48DD-40D7-9C69-7FA65FC7C214}" presName="aSpace2" presStyleCnt="0"/>
      <dgm:spPr/>
    </dgm:pt>
    <dgm:pt modelId="{EA959437-A332-480E-B302-0E991FD563C5}" type="pres">
      <dgm:prSet presAssocID="{302ED189-68BA-4B43-ABE6-00C8E5275C65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6AC8CA04-E59A-4BD6-8892-A95857AC567B}" srcId="{CCFCDDED-8C46-4C2A-9DB8-8F5B8823B33D}" destId="{F4DA09D6-0B1D-4621-964A-1AAE821F3446}" srcOrd="1" destOrd="0" parTransId="{62072CC0-18E3-41C8-BC27-CC2460208B32}" sibTransId="{53F76C33-4C1D-4783-981C-0D4B6F2B6D7A}"/>
    <dgm:cxn modelId="{3DAE3D07-13EB-4D74-B173-4D16930D4FDB}" srcId="{A500C3FA-A963-482C-A870-8BBA121954A6}" destId="{B037CD3E-F87B-4EF6-8E05-EECFC3020C5D}" srcOrd="0" destOrd="0" parTransId="{1C805CFF-1558-43FA-B406-768F27C1067A}" sibTransId="{9E4133F6-F2AF-48CE-9677-B07C1BADDE9D}"/>
    <dgm:cxn modelId="{5BC0C208-F26C-4A86-8531-AAFF81D6891A}" type="presOf" srcId="{F3183AFC-E5C1-4CC3-9FBF-78EFCFBF8FBC}" destId="{3D52BEC1-20E0-4D25-97BE-999FDF5F22B0}" srcOrd="0" destOrd="0" presId="urn:microsoft.com/office/officeart/2005/8/layout/lProcess2"/>
    <dgm:cxn modelId="{5D151B0B-AD3A-4232-9E6B-73A6B675CD22}" type="presOf" srcId="{83265582-672E-414F-AE91-C468029DFF4F}" destId="{C6B31C83-6690-40D8-AA63-1899325850E1}" srcOrd="1" destOrd="0" presId="urn:microsoft.com/office/officeart/2005/8/layout/lProcess2"/>
    <dgm:cxn modelId="{8D5F0B10-6D94-47C7-9A10-8031EE147132}" type="presOf" srcId="{A021AA5C-B42C-4664-A8F2-D708C1EF7622}" destId="{30CDCCED-2F0E-43BD-B37D-960E218C4858}" srcOrd="1" destOrd="0" presId="urn:microsoft.com/office/officeart/2005/8/layout/lProcess2"/>
    <dgm:cxn modelId="{9B206C25-6B7D-41DD-9D93-B98DD5E6E05F}" type="presOf" srcId="{E71CE0FC-A7DF-4216-839D-6BE8B1CD8EA9}" destId="{E96AC247-1B64-4986-97B4-BCC85C2E75A4}" srcOrd="0" destOrd="0" presId="urn:microsoft.com/office/officeart/2005/8/layout/lProcess2"/>
    <dgm:cxn modelId="{BF00FF2F-FF4D-4911-93F2-BEFE71C01D63}" type="presOf" srcId="{CF236D8F-8012-48B2-935D-E215FDCCF24F}" destId="{CA114E76-7817-4FA5-B8A3-CCEF00F24E6E}" srcOrd="0" destOrd="0" presId="urn:microsoft.com/office/officeart/2005/8/layout/lProcess2"/>
    <dgm:cxn modelId="{49EA8636-0899-41DB-A3C1-E092B1A40B3F}" srcId="{83265582-672E-414F-AE91-C468029DFF4F}" destId="{366DBA5E-37C6-41AB-8B6A-055F1BECFCCE}" srcOrd="2" destOrd="0" parTransId="{15CE613D-CF86-414F-BE14-1CE96D79940D}" sibTransId="{C8A24300-18C3-4B9E-BF4B-40484EB45242}"/>
    <dgm:cxn modelId="{AF156160-DBA8-4B83-89A9-31C71801BF8B}" type="presOf" srcId="{4E1E4D86-6E8A-4E21-B31F-1EB3BF7C881F}" destId="{BEAFE391-EBB1-490E-807F-54299B3463FA}" srcOrd="0" destOrd="0" presId="urn:microsoft.com/office/officeart/2005/8/layout/lProcess2"/>
    <dgm:cxn modelId="{798F4F61-EC66-4853-9EC9-DA7EC283A534}" srcId="{A500C3FA-A963-482C-A870-8BBA121954A6}" destId="{CCFCDDED-8C46-4C2A-9DB8-8F5B8823B33D}" srcOrd="2" destOrd="0" parTransId="{DB7F4E5B-65EF-43AF-93A9-7B27DB8368F1}" sibTransId="{3EC52AAD-C4D8-45A4-8CC5-CF4C298C083D}"/>
    <dgm:cxn modelId="{0AB85B44-6B74-4566-B9E4-4FD33647D1CB}" type="presOf" srcId="{83265582-672E-414F-AE91-C468029DFF4F}" destId="{F0F1F912-387B-47F9-A33F-0DFD54B67A19}" srcOrd="0" destOrd="0" presId="urn:microsoft.com/office/officeart/2005/8/layout/lProcess2"/>
    <dgm:cxn modelId="{DCD3C268-7C63-4F6A-90F5-770C7C805FE4}" type="presOf" srcId="{828BB1C4-48DD-40D7-9C69-7FA65FC7C214}" destId="{58056818-9FEE-41EE-91CF-5986E8BC9A4C}" srcOrd="0" destOrd="0" presId="urn:microsoft.com/office/officeart/2005/8/layout/lProcess2"/>
    <dgm:cxn modelId="{50C2A76B-D119-4D6E-A2B1-74C82888242A}" type="presOf" srcId="{A021AA5C-B42C-4664-A8F2-D708C1EF7622}" destId="{5F9D9954-5A2A-4494-8E78-258466B0D623}" srcOrd="0" destOrd="0" presId="urn:microsoft.com/office/officeart/2005/8/layout/lProcess2"/>
    <dgm:cxn modelId="{3779D66B-BA31-4DB9-84EE-90234BC6B82D}" type="presOf" srcId="{475525C3-FB75-4D4D-9AA6-58DCAFBAA8DB}" destId="{57CD0918-2260-4CC7-889B-7D34DFDB05CA}" srcOrd="0" destOrd="0" presId="urn:microsoft.com/office/officeart/2005/8/layout/lProcess2"/>
    <dgm:cxn modelId="{905D3D4C-9903-4CA2-A23A-3A4E1C415F48}" type="presOf" srcId="{366DBA5E-37C6-41AB-8B6A-055F1BECFCCE}" destId="{C6CE92D3-13CE-4DD3-BAF8-281B18FB39C8}" srcOrd="0" destOrd="0" presId="urn:microsoft.com/office/officeart/2005/8/layout/lProcess2"/>
    <dgm:cxn modelId="{769DC570-BA12-4A16-AFF0-3564018C7E43}" srcId="{B037CD3E-F87B-4EF6-8E05-EECFC3020C5D}" destId="{3EDA87CA-642E-425D-A9BB-E5B68FC88FC7}" srcOrd="0" destOrd="0" parTransId="{C6A2E51C-CFE5-4007-8EF2-4AB6620C2955}" sibTransId="{D1E3C1F4-79DD-4BE6-85DF-357C0ED77521}"/>
    <dgm:cxn modelId="{C141CA50-0E5D-4833-81A4-4532EFD39ACB}" type="presOf" srcId="{302ED189-68BA-4B43-ABE6-00C8E5275C65}" destId="{EA959437-A332-480E-B302-0E991FD563C5}" srcOrd="0" destOrd="0" presId="urn:microsoft.com/office/officeart/2005/8/layout/lProcess2"/>
    <dgm:cxn modelId="{E22AAD53-BCD8-465F-9A3A-ADB6B71E793F}" type="presOf" srcId="{B037CD3E-F87B-4EF6-8E05-EECFC3020C5D}" destId="{45D9806E-11C5-43D8-8A71-6FBD1858217B}" srcOrd="0" destOrd="0" presId="urn:microsoft.com/office/officeart/2005/8/layout/lProcess2"/>
    <dgm:cxn modelId="{E7C54380-F0BC-4B9C-92E1-9A7E0AA681F3}" srcId="{A021AA5C-B42C-4664-A8F2-D708C1EF7622}" destId="{828BB1C4-48DD-40D7-9C69-7FA65FC7C214}" srcOrd="1" destOrd="0" parTransId="{62D9CD70-07CF-4BEB-B411-C0F618731776}" sibTransId="{C38F58C8-4682-4B85-B9CE-51C8584E4AC0}"/>
    <dgm:cxn modelId="{037A6582-C6F1-455D-931A-62612919B053}" type="presOf" srcId="{A500C3FA-A963-482C-A870-8BBA121954A6}" destId="{B629279F-AAA7-4DC5-8070-40DBC5BCBAB4}" srcOrd="0" destOrd="0" presId="urn:microsoft.com/office/officeart/2005/8/layout/lProcess2"/>
    <dgm:cxn modelId="{AE572E95-E2FD-4838-A232-1714EB64C4A5}" srcId="{83265582-672E-414F-AE91-C468029DFF4F}" destId="{F3183AFC-E5C1-4CC3-9FBF-78EFCFBF8FBC}" srcOrd="1" destOrd="0" parTransId="{08DBC768-29BC-4303-9217-2AE82BD6D681}" sibTransId="{CB5E231D-CF09-4CBB-94A8-A4BE427EEEB4}"/>
    <dgm:cxn modelId="{AB4F65A3-3C32-4A89-8140-20B6C8E21D05}" type="presOf" srcId="{3EDA87CA-642E-425D-A9BB-E5B68FC88FC7}" destId="{DEB280E1-D914-4290-A11F-A86CDE2CBD54}" srcOrd="0" destOrd="0" presId="urn:microsoft.com/office/officeart/2005/8/layout/lProcess2"/>
    <dgm:cxn modelId="{3E7597A6-54BD-49C3-9370-787D1DAC06A3}" type="presOf" srcId="{F4DA09D6-0B1D-4621-964A-1AAE821F3446}" destId="{D9180964-2831-4946-B174-1C50AB46D074}" srcOrd="0" destOrd="0" presId="urn:microsoft.com/office/officeart/2005/8/layout/lProcess2"/>
    <dgm:cxn modelId="{5149BBAE-480D-496D-B87E-0EFC8EC70FC1}" srcId="{A021AA5C-B42C-4664-A8F2-D708C1EF7622}" destId="{302ED189-68BA-4B43-ABE6-00C8E5275C65}" srcOrd="2" destOrd="0" parTransId="{E2D7E2A6-D5E4-4E56-966B-6047665D07BE}" sibTransId="{BAD30502-51A8-4CA5-B0C5-69CAE2D6039E}"/>
    <dgm:cxn modelId="{BF6760B1-03E3-487C-ADC9-01AC9B89E35A}" srcId="{CCFCDDED-8C46-4C2A-9DB8-8F5B8823B33D}" destId="{4E1E4D86-6E8A-4E21-B31F-1EB3BF7C881F}" srcOrd="0" destOrd="0" parTransId="{39C19B53-0F03-4E81-A200-E2505200E727}" sibTransId="{043A96CF-E832-465A-937C-F87CF98BC3F4}"/>
    <dgm:cxn modelId="{35A611B3-E62A-4569-825C-3D74335BAC23}" type="presOf" srcId="{CCFCDDED-8C46-4C2A-9DB8-8F5B8823B33D}" destId="{5E812BBF-11E7-4718-AA35-80ABD0A487A5}" srcOrd="1" destOrd="0" presId="urn:microsoft.com/office/officeart/2005/8/layout/lProcess2"/>
    <dgm:cxn modelId="{9EC8ECC7-E333-4ED4-8EFE-3D24DC75C788}" srcId="{A500C3FA-A963-482C-A870-8BBA121954A6}" destId="{A021AA5C-B42C-4664-A8F2-D708C1EF7622}" srcOrd="3" destOrd="0" parTransId="{DD457ABD-D3D7-431B-9C44-8409263045FE}" sibTransId="{341B8E95-BE24-45C7-9B4E-77935700DFFE}"/>
    <dgm:cxn modelId="{B5DAC8CC-2849-4AC4-81F6-A4CB76BB11C3}" type="presOf" srcId="{B037CD3E-F87B-4EF6-8E05-EECFC3020C5D}" destId="{4AAB8CCD-9449-4360-BFC8-02949BF405B6}" srcOrd="1" destOrd="0" presId="urn:microsoft.com/office/officeart/2005/8/layout/lProcess2"/>
    <dgm:cxn modelId="{1A520DE9-C808-4074-96B7-3D0E987C6A04}" srcId="{83265582-672E-414F-AE91-C468029DFF4F}" destId="{E71CE0FC-A7DF-4216-839D-6BE8B1CD8EA9}" srcOrd="0" destOrd="0" parTransId="{4B3B411D-D5FD-40C3-B909-BC47108ED552}" sibTransId="{5A3ECED1-83C0-4400-81D8-617A56D14535}"/>
    <dgm:cxn modelId="{CFCCA5EF-545D-4D71-AA18-1CDFA24393C7}" type="presOf" srcId="{CCFCDDED-8C46-4C2A-9DB8-8F5B8823B33D}" destId="{52F79DFE-8890-4C49-BD68-3A47A5617A10}" srcOrd="0" destOrd="0" presId="urn:microsoft.com/office/officeart/2005/8/layout/lProcess2"/>
    <dgm:cxn modelId="{0C4E0BF2-1F13-42BC-A6BB-04B21712D8F5}" srcId="{A500C3FA-A963-482C-A870-8BBA121954A6}" destId="{83265582-672E-414F-AE91-C468029DFF4F}" srcOrd="1" destOrd="0" parTransId="{FEDF6526-EA9F-4AD9-BEF8-E7C821924452}" sibTransId="{5138E5FD-0527-4845-B838-A3DE7C0B0105}"/>
    <dgm:cxn modelId="{BB9E8DF8-5F2F-480F-A497-CE71810B168C}" srcId="{A021AA5C-B42C-4664-A8F2-D708C1EF7622}" destId="{475525C3-FB75-4D4D-9AA6-58DCAFBAA8DB}" srcOrd="0" destOrd="0" parTransId="{C9B7D004-BA7E-4EEE-859E-E569B986A0BE}" sibTransId="{7E95474C-B97F-47C6-A2A7-5131F24B1D4C}"/>
    <dgm:cxn modelId="{F53EECFD-CEFB-4280-A539-AC91FF792BB5}" srcId="{B037CD3E-F87B-4EF6-8E05-EECFC3020C5D}" destId="{CF236D8F-8012-48B2-935D-E215FDCCF24F}" srcOrd="1" destOrd="0" parTransId="{B17E3A88-FB96-43C1-8C3C-93E94D3833A1}" sibTransId="{E6B60C38-B262-4C64-8C6B-12FE6A7571BD}"/>
    <dgm:cxn modelId="{2C3DE30A-7AD4-4402-94ED-FFF9B33B7875}" type="presParOf" srcId="{B629279F-AAA7-4DC5-8070-40DBC5BCBAB4}" destId="{9BED07C5-050C-4A34-9601-C7F6C864F9AC}" srcOrd="0" destOrd="0" presId="urn:microsoft.com/office/officeart/2005/8/layout/lProcess2"/>
    <dgm:cxn modelId="{F2074CF5-4677-4E39-AD3D-B855296F8C75}" type="presParOf" srcId="{9BED07C5-050C-4A34-9601-C7F6C864F9AC}" destId="{45D9806E-11C5-43D8-8A71-6FBD1858217B}" srcOrd="0" destOrd="0" presId="urn:microsoft.com/office/officeart/2005/8/layout/lProcess2"/>
    <dgm:cxn modelId="{CB5372DF-6691-4D25-AB8D-A331723D92E8}" type="presParOf" srcId="{9BED07C5-050C-4A34-9601-C7F6C864F9AC}" destId="{4AAB8CCD-9449-4360-BFC8-02949BF405B6}" srcOrd="1" destOrd="0" presId="urn:microsoft.com/office/officeart/2005/8/layout/lProcess2"/>
    <dgm:cxn modelId="{B6804B42-57EB-4877-B5B5-60E845FB094C}" type="presParOf" srcId="{9BED07C5-050C-4A34-9601-C7F6C864F9AC}" destId="{04E37F28-DF56-4721-A18E-8C97C455C380}" srcOrd="2" destOrd="0" presId="urn:microsoft.com/office/officeart/2005/8/layout/lProcess2"/>
    <dgm:cxn modelId="{A5CB1A91-7521-4E69-B026-B4371AC6E564}" type="presParOf" srcId="{04E37F28-DF56-4721-A18E-8C97C455C380}" destId="{7416BE03-DFE9-4F08-8038-13C49608B18C}" srcOrd="0" destOrd="0" presId="urn:microsoft.com/office/officeart/2005/8/layout/lProcess2"/>
    <dgm:cxn modelId="{B24796EE-3CCB-45F4-92B3-5908E4576B82}" type="presParOf" srcId="{7416BE03-DFE9-4F08-8038-13C49608B18C}" destId="{DEB280E1-D914-4290-A11F-A86CDE2CBD54}" srcOrd="0" destOrd="0" presId="urn:microsoft.com/office/officeart/2005/8/layout/lProcess2"/>
    <dgm:cxn modelId="{99DBEC46-8160-4DBD-B9D5-AC21E708A0A6}" type="presParOf" srcId="{7416BE03-DFE9-4F08-8038-13C49608B18C}" destId="{38C05A8A-CDA8-4B63-9ECF-7B8DFF8BA57C}" srcOrd="1" destOrd="0" presId="urn:microsoft.com/office/officeart/2005/8/layout/lProcess2"/>
    <dgm:cxn modelId="{046A110A-7F1F-4E6C-B65B-80C65B067709}" type="presParOf" srcId="{7416BE03-DFE9-4F08-8038-13C49608B18C}" destId="{CA114E76-7817-4FA5-B8A3-CCEF00F24E6E}" srcOrd="2" destOrd="0" presId="urn:microsoft.com/office/officeart/2005/8/layout/lProcess2"/>
    <dgm:cxn modelId="{FFC7AA68-2A4E-48DD-855C-1EFE5F043DF5}" type="presParOf" srcId="{B629279F-AAA7-4DC5-8070-40DBC5BCBAB4}" destId="{84B99056-2FF6-4CE2-94AA-CC0426E54C13}" srcOrd="1" destOrd="0" presId="urn:microsoft.com/office/officeart/2005/8/layout/lProcess2"/>
    <dgm:cxn modelId="{044A7923-969B-41CB-AB32-E91326410089}" type="presParOf" srcId="{B629279F-AAA7-4DC5-8070-40DBC5BCBAB4}" destId="{7E9A68D5-ED7E-434C-A4DA-919D99790A76}" srcOrd="2" destOrd="0" presId="urn:microsoft.com/office/officeart/2005/8/layout/lProcess2"/>
    <dgm:cxn modelId="{9AFC3063-E7AE-410F-838B-C4CE5E711327}" type="presParOf" srcId="{7E9A68D5-ED7E-434C-A4DA-919D99790A76}" destId="{F0F1F912-387B-47F9-A33F-0DFD54B67A19}" srcOrd="0" destOrd="0" presId="urn:microsoft.com/office/officeart/2005/8/layout/lProcess2"/>
    <dgm:cxn modelId="{48C242B1-84CF-4286-94EF-662DB839562C}" type="presParOf" srcId="{7E9A68D5-ED7E-434C-A4DA-919D99790A76}" destId="{C6B31C83-6690-40D8-AA63-1899325850E1}" srcOrd="1" destOrd="0" presId="urn:microsoft.com/office/officeart/2005/8/layout/lProcess2"/>
    <dgm:cxn modelId="{B0D63DBD-0144-43E7-A572-C7593A0D2C0B}" type="presParOf" srcId="{7E9A68D5-ED7E-434C-A4DA-919D99790A76}" destId="{5B2D1F32-E186-4B58-9C7D-B2061B5C055C}" srcOrd="2" destOrd="0" presId="urn:microsoft.com/office/officeart/2005/8/layout/lProcess2"/>
    <dgm:cxn modelId="{D980D436-7544-4725-BFB2-57B847F7E57D}" type="presParOf" srcId="{5B2D1F32-E186-4B58-9C7D-B2061B5C055C}" destId="{4547472B-20BD-44F9-A4D9-9E4EBC40FA96}" srcOrd="0" destOrd="0" presId="urn:microsoft.com/office/officeart/2005/8/layout/lProcess2"/>
    <dgm:cxn modelId="{6D50A09F-2229-48DE-83AF-7ECCB62909DD}" type="presParOf" srcId="{4547472B-20BD-44F9-A4D9-9E4EBC40FA96}" destId="{E96AC247-1B64-4986-97B4-BCC85C2E75A4}" srcOrd="0" destOrd="0" presId="urn:microsoft.com/office/officeart/2005/8/layout/lProcess2"/>
    <dgm:cxn modelId="{891E8AD6-826E-4A87-80CB-7BAA1876FB81}" type="presParOf" srcId="{4547472B-20BD-44F9-A4D9-9E4EBC40FA96}" destId="{FAD8C141-DBC4-40D0-BFCD-101CFD8C8A0E}" srcOrd="1" destOrd="0" presId="urn:microsoft.com/office/officeart/2005/8/layout/lProcess2"/>
    <dgm:cxn modelId="{D8E55DF3-D6B3-46B3-BC3D-88B1DF207590}" type="presParOf" srcId="{4547472B-20BD-44F9-A4D9-9E4EBC40FA96}" destId="{3D52BEC1-20E0-4D25-97BE-999FDF5F22B0}" srcOrd="2" destOrd="0" presId="urn:microsoft.com/office/officeart/2005/8/layout/lProcess2"/>
    <dgm:cxn modelId="{3AC6EDB8-B5D5-4235-A4E4-EDE2B76FF89F}" type="presParOf" srcId="{4547472B-20BD-44F9-A4D9-9E4EBC40FA96}" destId="{FC09D0D4-0065-4554-993A-AF5274AB886D}" srcOrd="3" destOrd="0" presId="urn:microsoft.com/office/officeart/2005/8/layout/lProcess2"/>
    <dgm:cxn modelId="{211D300E-7044-4F1D-BF61-99F8337AD0B8}" type="presParOf" srcId="{4547472B-20BD-44F9-A4D9-9E4EBC40FA96}" destId="{C6CE92D3-13CE-4DD3-BAF8-281B18FB39C8}" srcOrd="4" destOrd="0" presId="urn:microsoft.com/office/officeart/2005/8/layout/lProcess2"/>
    <dgm:cxn modelId="{F3709EB0-FD38-4621-B155-74E65B85DDB7}" type="presParOf" srcId="{B629279F-AAA7-4DC5-8070-40DBC5BCBAB4}" destId="{969608FF-8671-424A-A9DD-D23391712165}" srcOrd="3" destOrd="0" presId="urn:microsoft.com/office/officeart/2005/8/layout/lProcess2"/>
    <dgm:cxn modelId="{C28E183B-36B4-4882-8C60-02C5A7A2F94C}" type="presParOf" srcId="{B629279F-AAA7-4DC5-8070-40DBC5BCBAB4}" destId="{D0E5C71C-2884-41FC-BFF8-7E06CA58DB41}" srcOrd="4" destOrd="0" presId="urn:microsoft.com/office/officeart/2005/8/layout/lProcess2"/>
    <dgm:cxn modelId="{ACEE84E0-08B3-45CC-BA3D-E32ABA1C4DCA}" type="presParOf" srcId="{D0E5C71C-2884-41FC-BFF8-7E06CA58DB41}" destId="{52F79DFE-8890-4C49-BD68-3A47A5617A10}" srcOrd="0" destOrd="0" presId="urn:microsoft.com/office/officeart/2005/8/layout/lProcess2"/>
    <dgm:cxn modelId="{3F8F7DFF-072A-49BF-80E3-10B11BA23486}" type="presParOf" srcId="{D0E5C71C-2884-41FC-BFF8-7E06CA58DB41}" destId="{5E812BBF-11E7-4718-AA35-80ABD0A487A5}" srcOrd="1" destOrd="0" presId="urn:microsoft.com/office/officeart/2005/8/layout/lProcess2"/>
    <dgm:cxn modelId="{77FF82AD-658D-4D04-B1B1-8DF5C84CAEE6}" type="presParOf" srcId="{D0E5C71C-2884-41FC-BFF8-7E06CA58DB41}" destId="{6398A063-B320-4FF0-8603-3792D8C835AA}" srcOrd="2" destOrd="0" presId="urn:microsoft.com/office/officeart/2005/8/layout/lProcess2"/>
    <dgm:cxn modelId="{3F5DF305-FDF5-49CA-89D2-E6CEBB123306}" type="presParOf" srcId="{6398A063-B320-4FF0-8603-3792D8C835AA}" destId="{3A7F9239-DAFB-4A93-B862-5129D0936869}" srcOrd="0" destOrd="0" presId="urn:microsoft.com/office/officeart/2005/8/layout/lProcess2"/>
    <dgm:cxn modelId="{008FF44D-201A-4F25-B254-7844C4DE0F9F}" type="presParOf" srcId="{3A7F9239-DAFB-4A93-B862-5129D0936869}" destId="{BEAFE391-EBB1-490E-807F-54299B3463FA}" srcOrd="0" destOrd="0" presId="urn:microsoft.com/office/officeart/2005/8/layout/lProcess2"/>
    <dgm:cxn modelId="{10455279-6DF0-4C9A-8210-EE05E7ADD612}" type="presParOf" srcId="{3A7F9239-DAFB-4A93-B862-5129D0936869}" destId="{27752068-91D3-4B21-82CE-B9C623645C80}" srcOrd="1" destOrd="0" presId="urn:microsoft.com/office/officeart/2005/8/layout/lProcess2"/>
    <dgm:cxn modelId="{90B68C7E-57C0-4047-8494-57903E010767}" type="presParOf" srcId="{3A7F9239-DAFB-4A93-B862-5129D0936869}" destId="{D9180964-2831-4946-B174-1C50AB46D074}" srcOrd="2" destOrd="0" presId="urn:microsoft.com/office/officeart/2005/8/layout/lProcess2"/>
    <dgm:cxn modelId="{8D715B44-BCAA-448F-A998-6C7D1E9B5EA8}" type="presParOf" srcId="{B629279F-AAA7-4DC5-8070-40DBC5BCBAB4}" destId="{3F29F4CC-A2B3-4446-8046-40E0D8D9E853}" srcOrd="5" destOrd="0" presId="urn:microsoft.com/office/officeart/2005/8/layout/lProcess2"/>
    <dgm:cxn modelId="{F6C1DEE0-096E-4F2F-8C2B-9EE3667A1E12}" type="presParOf" srcId="{B629279F-AAA7-4DC5-8070-40DBC5BCBAB4}" destId="{DE7955C9-CF81-4DE4-A4D4-75A3B6C0AFD8}" srcOrd="6" destOrd="0" presId="urn:microsoft.com/office/officeart/2005/8/layout/lProcess2"/>
    <dgm:cxn modelId="{0502B682-28A2-4322-AEEA-010D3E96E678}" type="presParOf" srcId="{DE7955C9-CF81-4DE4-A4D4-75A3B6C0AFD8}" destId="{5F9D9954-5A2A-4494-8E78-258466B0D623}" srcOrd="0" destOrd="0" presId="urn:microsoft.com/office/officeart/2005/8/layout/lProcess2"/>
    <dgm:cxn modelId="{1A721964-FCC0-40B2-B322-B32253D10973}" type="presParOf" srcId="{DE7955C9-CF81-4DE4-A4D4-75A3B6C0AFD8}" destId="{30CDCCED-2F0E-43BD-B37D-960E218C4858}" srcOrd="1" destOrd="0" presId="urn:microsoft.com/office/officeart/2005/8/layout/lProcess2"/>
    <dgm:cxn modelId="{A248F5C7-F965-493B-AFC1-0A97350105BB}" type="presParOf" srcId="{DE7955C9-CF81-4DE4-A4D4-75A3B6C0AFD8}" destId="{085F99D5-3064-4AA2-B3EE-EC376A9549D3}" srcOrd="2" destOrd="0" presId="urn:microsoft.com/office/officeart/2005/8/layout/lProcess2"/>
    <dgm:cxn modelId="{0083B98B-A165-4CB3-AB33-53306682BBC4}" type="presParOf" srcId="{085F99D5-3064-4AA2-B3EE-EC376A9549D3}" destId="{441DFD1C-E528-4178-9902-23BB520C5A00}" srcOrd="0" destOrd="0" presId="urn:microsoft.com/office/officeart/2005/8/layout/lProcess2"/>
    <dgm:cxn modelId="{E39FA9C1-03AE-4FD9-98EC-DD9C7F13083C}" type="presParOf" srcId="{441DFD1C-E528-4178-9902-23BB520C5A00}" destId="{57CD0918-2260-4CC7-889B-7D34DFDB05CA}" srcOrd="0" destOrd="0" presId="urn:microsoft.com/office/officeart/2005/8/layout/lProcess2"/>
    <dgm:cxn modelId="{B8CDD3F4-195D-4416-AFA2-DBCF3B1051A3}" type="presParOf" srcId="{441DFD1C-E528-4178-9902-23BB520C5A00}" destId="{B48DAC6A-B9A5-4825-9D27-483ADB6592D7}" srcOrd="1" destOrd="0" presId="urn:microsoft.com/office/officeart/2005/8/layout/lProcess2"/>
    <dgm:cxn modelId="{70F73BDF-C90F-4A31-8248-0FEB8AE0CF85}" type="presParOf" srcId="{441DFD1C-E528-4178-9902-23BB520C5A00}" destId="{58056818-9FEE-41EE-91CF-5986E8BC9A4C}" srcOrd="2" destOrd="0" presId="urn:microsoft.com/office/officeart/2005/8/layout/lProcess2"/>
    <dgm:cxn modelId="{C22C3879-7944-4AF0-B4B4-48B5B0E62B49}" type="presParOf" srcId="{441DFD1C-E528-4178-9902-23BB520C5A00}" destId="{4B7441CC-636C-4BF6-BE30-B5936A565D99}" srcOrd="3" destOrd="0" presId="urn:microsoft.com/office/officeart/2005/8/layout/lProcess2"/>
    <dgm:cxn modelId="{41F66D2D-D9C5-4167-BBD0-AC3CB1E56993}" type="presParOf" srcId="{441DFD1C-E528-4178-9902-23BB520C5A00}" destId="{EA959437-A332-480E-B302-0E991FD563C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7A846-FB2B-43D9-B7AC-A4C4904C2C0E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1DE7AE-7F2D-4755-A42A-40E8C2861CA7}">
      <dgm:prSet phldrT="[Texte]" custT="1"/>
      <dgm:spPr>
        <a:solidFill>
          <a:srgbClr val="54408B">
            <a:alpha val="52000"/>
          </a:srgbClr>
        </a:solidFill>
        <a:ln>
          <a:solidFill>
            <a:srgbClr val="54408B"/>
          </a:solidFill>
        </a:ln>
      </dgm:spPr>
      <dgm:t>
        <a:bodyPr/>
        <a:lstStyle/>
        <a:p>
          <a:r>
            <a:rPr lang="fr-FR" sz="1600" dirty="0"/>
            <a:t>BAT (Blocs d’apprentissages Transversaux) – 14 h</a:t>
          </a:r>
        </a:p>
      </dgm:t>
    </dgm:pt>
    <dgm:pt modelId="{CA4F5525-BFEE-4DAB-92EE-B92AF452C89C}" type="parTrans" cxnId="{6528DE21-2ED8-4BF9-B041-2CCBCA7A55BE}">
      <dgm:prSet/>
      <dgm:spPr/>
      <dgm:t>
        <a:bodyPr/>
        <a:lstStyle/>
        <a:p>
          <a:endParaRPr lang="fr-FR"/>
        </a:p>
      </dgm:t>
    </dgm:pt>
    <dgm:pt modelId="{89B87D69-EEE2-48DB-9C45-2E5EE1971F98}" type="sibTrans" cxnId="{6528DE21-2ED8-4BF9-B041-2CCBCA7A55BE}">
      <dgm:prSet/>
      <dgm:spPr/>
      <dgm:t>
        <a:bodyPr/>
        <a:lstStyle/>
        <a:p>
          <a:endParaRPr lang="fr-FR"/>
        </a:p>
      </dgm:t>
    </dgm:pt>
    <dgm:pt modelId="{BC5A2F7E-66B9-4EDB-B64D-72E4DD5702DB}">
      <dgm:prSet phldrT="[Texte]" custT="1"/>
      <dgm:spPr>
        <a:solidFill>
          <a:srgbClr val="54408B">
            <a:alpha val="25000"/>
          </a:srgbClr>
        </a:solidFill>
        <a:ln>
          <a:solidFill>
            <a:srgbClr val="54408B"/>
          </a:solidFill>
        </a:ln>
      </dgm:spPr>
      <dgm:t>
        <a:bodyPr/>
        <a:lstStyle/>
        <a:p>
          <a:pPr>
            <a:buNone/>
          </a:pPr>
          <a:r>
            <a:rPr lang="fr-FR" sz="1000" dirty="0"/>
            <a:t>	  BAT 1 : Intégration</a:t>
          </a:r>
        </a:p>
      </dgm:t>
    </dgm:pt>
    <dgm:pt modelId="{5FE0D8B6-525B-46E8-A3EE-60F50A535E68}" type="parTrans" cxnId="{3AC9752E-9E36-486C-A8AA-DB1099EE1B37}">
      <dgm:prSet/>
      <dgm:spPr/>
      <dgm:t>
        <a:bodyPr/>
        <a:lstStyle/>
        <a:p>
          <a:endParaRPr lang="fr-FR"/>
        </a:p>
      </dgm:t>
    </dgm:pt>
    <dgm:pt modelId="{685637DE-CA59-4B51-80E3-28A9AEFC3BC1}" type="sibTrans" cxnId="{3AC9752E-9E36-486C-A8AA-DB1099EE1B37}">
      <dgm:prSet/>
      <dgm:spPr/>
      <dgm:t>
        <a:bodyPr/>
        <a:lstStyle/>
        <a:p>
          <a:endParaRPr lang="fr-FR"/>
        </a:p>
      </dgm:t>
    </dgm:pt>
    <dgm:pt modelId="{E0755635-8542-4947-8471-21648F57CEAA}">
      <dgm:prSet phldrT="[Texte]" custT="1"/>
      <dgm:spPr>
        <a:solidFill>
          <a:srgbClr val="54408B">
            <a:alpha val="25000"/>
          </a:srgbClr>
        </a:solidFill>
        <a:ln>
          <a:solidFill>
            <a:srgbClr val="54408B"/>
          </a:solidFill>
        </a:ln>
      </dgm:spPr>
      <dgm:t>
        <a:bodyPr/>
        <a:lstStyle/>
        <a:p>
          <a:pPr>
            <a:buNone/>
          </a:pPr>
          <a:r>
            <a:rPr lang="fr-FR" sz="1000" dirty="0"/>
            <a:t>	BAT 3 : Accompagnement du parcours individualisé (7 h)</a:t>
          </a:r>
        </a:p>
      </dgm:t>
    </dgm:pt>
    <dgm:pt modelId="{70EB12D4-179C-4AD9-A6DE-DA84FC2DD614}" type="parTrans" cxnId="{8A1EF8FA-72A7-4279-AF32-3F85E7623034}">
      <dgm:prSet/>
      <dgm:spPr/>
      <dgm:t>
        <a:bodyPr/>
        <a:lstStyle/>
        <a:p>
          <a:endParaRPr lang="fr-FR"/>
        </a:p>
      </dgm:t>
    </dgm:pt>
    <dgm:pt modelId="{CBB5C058-C46B-477E-9FE6-417A7B8AAC92}" type="sibTrans" cxnId="{8A1EF8FA-72A7-4279-AF32-3F85E7623034}">
      <dgm:prSet/>
      <dgm:spPr/>
      <dgm:t>
        <a:bodyPr/>
        <a:lstStyle/>
        <a:p>
          <a:endParaRPr lang="fr-FR"/>
        </a:p>
      </dgm:t>
    </dgm:pt>
    <dgm:pt modelId="{2F9C1DEB-C9C9-4771-970C-069CA0761569}">
      <dgm:prSet phldrT="[Texte]" custT="1"/>
      <dgm:spPr>
        <a:solidFill>
          <a:srgbClr val="54408B">
            <a:alpha val="25000"/>
          </a:srgbClr>
        </a:solidFill>
        <a:ln>
          <a:solidFill>
            <a:srgbClr val="54408B"/>
          </a:solidFill>
        </a:ln>
      </dgm:spPr>
      <dgm:t>
        <a:bodyPr/>
        <a:lstStyle/>
        <a:p>
          <a:pPr>
            <a:buNone/>
          </a:pPr>
          <a:r>
            <a:rPr lang="fr-FR" sz="1000" dirty="0"/>
            <a:t>BAT 4 : Préparation aux évaluations</a:t>
          </a:r>
        </a:p>
      </dgm:t>
    </dgm:pt>
    <dgm:pt modelId="{8A9F1B5C-DE19-45CD-9AAC-995AB8B4A1F6}" type="parTrans" cxnId="{A8CDBAD2-4E3E-45D2-B28F-E2C4709D068E}">
      <dgm:prSet/>
      <dgm:spPr/>
      <dgm:t>
        <a:bodyPr/>
        <a:lstStyle/>
        <a:p>
          <a:endParaRPr lang="fr-FR"/>
        </a:p>
      </dgm:t>
    </dgm:pt>
    <dgm:pt modelId="{B3B0CBDB-EFE9-47BB-8EED-15912388DF91}" type="sibTrans" cxnId="{A8CDBAD2-4E3E-45D2-B28F-E2C4709D068E}">
      <dgm:prSet/>
      <dgm:spPr/>
      <dgm:t>
        <a:bodyPr/>
        <a:lstStyle/>
        <a:p>
          <a:endParaRPr lang="fr-FR"/>
        </a:p>
      </dgm:t>
    </dgm:pt>
    <dgm:pt modelId="{D1D01A3C-E688-4DEF-9996-5D7F11D71468}">
      <dgm:prSet phldrT="[Texte]" custT="1"/>
      <dgm:spPr>
        <a:solidFill>
          <a:srgbClr val="54408B">
            <a:alpha val="25000"/>
          </a:srgbClr>
        </a:solidFill>
        <a:ln>
          <a:solidFill>
            <a:srgbClr val="54408B"/>
          </a:solidFill>
        </a:ln>
      </dgm:spPr>
      <dgm:t>
        <a:bodyPr/>
        <a:lstStyle/>
        <a:p>
          <a:pPr>
            <a:buNone/>
          </a:pPr>
          <a:r>
            <a:rPr lang="fr-FR" sz="1000" dirty="0"/>
            <a:t>BAT 5 : Evaluations (7 h)</a:t>
          </a:r>
        </a:p>
      </dgm:t>
    </dgm:pt>
    <dgm:pt modelId="{9DF727D6-0A20-4E43-8829-DDA272F96E02}" type="parTrans" cxnId="{CBF65F3A-7C54-4C92-83D2-114E61E81F1A}">
      <dgm:prSet/>
      <dgm:spPr/>
      <dgm:t>
        <a:bodyPr/>
        <a:lstStyle/>
        <a:p>
          <a:endParaRPr lang="fr-FR"/>
        </a:p>
      </dgm:t>
    </dgm:pt>
    <dgm:pt modelId="{E664519F-10FE-49A7-8ED3-25175619CE2F}" type="sibTrans" cxnId="{CBF65F3A-7C54-4C92-83D2-114E61E81F1A}">
      <dgm:prSet/>
      <dgm:spPr/>
      <dgm:t>
        <a:bodyPr/>
        <a:lstStyle/>
        <a:p>
          <a:endParaRPr lang="fr-FR"/>
        </a:p>
      </dgm:t>
    </dgm:pt>
    <dgm:pt modelId="{401DB13A-2717-4E31-AF05-BCBFF55CF405}">
      <dgm:prSet phldrT="[Texte]" custT="1"/>
      <dgm:spPr>
        <a:solidFill>
          <a:srgbClr val="54408B">
            <a:alpha val="25000"/>
          </a:srgbClr>
        </a:solidFill>
        <a:ln>
          <a:solidFill>
            <a:srgbClr val="54408B"/>
          </a:solidFill>
        </a:ln>
      </dgm:spPr>
      <dgm:t>
        <a:bodyPr/>
        <a:lstStyle/>
        <a:p>
          <a:pPr>
            <a:buNone/>
          </a:pPr>
          <a:r>
            <a:rPr lang="fr-FR" sz="1000" dirty="0"/>
            <a:t>	BAT 2 : Mise en pratique tutorée</a:t>
          </a:r>
        </a:p>
      </dgm:t>
    </dgm:pt>
    <dgm:pt modelId="{392E1947-36C1-4DB3-AA85-D771EF0EDC99}" type="parTrans" cxnId="{351457BD-844A-4158-9A55-6115E7C30BD8}">
      <dgm:prSet/>
      <dgm:spPr/>
      <dgm:t>
        <a:bodyPr/>
        <a:lstStyle/>
        <a:p>
          <a:endParaRPr lang="fr-FR"/>
        </a:p>
      </dgm:t>
    </dgm:pt>
    <dgm:pt modelId="{196B7BB8-A291-4148-B405-0FA2061097AB}" type="sibTrans" cxnId="{351457BD-844A-4158-9A55-6115E7C30BD8}">
      <dgm:prSet/>
      <dgm:spPr/>
      <dgm:t>
        <a:bodyPr/>
        <a:lstStyle/>
        <a:p>
          <a:endParaRPr lang="fr-FR"/>
        </a:p>
      </dgm:t>
    </dgm:pt>
    <dgm:pt modelId="{82A7398B-5202-4F41-BE17-6AEC0844C051}" type="pres">
      <dgm:prSet presAssocID="{72A7A846-FB2B-43D9-B7AC-A4C4904C2C0E}" presName="Name0" presStyleCnt="0">
        <dgm:presLayoutVars>
          <dgm:dir/>
          <dgm:animLvl val="lvl"/>
          <dgm:resizeHandles val="exact"/>
        </dgm:presLayoutVars>
      </dgm:prSet>
      <dgm:spPr/>
    </dgm:pt>
    <dgm:pt modelId="{1F0CA0C2-E3DC-45C2-A6F5-D33A5FFE5B89}" type="pres">
      <dgm:prSet presAssocID="{4C1DE7AE-7F2D-4755-A42A-40E8C2861CA7}" presName="composite" presStyleCnt="0"/>
      <dgm:spPr/>
    </dgm:pt>
    <dgm:pt modelId="{DBBAC2FB-2D2A-49B1-9E59-9E6E4F4229B0}" type="pres">
      <dgm:prSet presAssocID="{4C1DE7AE-7F2D-4755-A42A-40E8C2861CA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0B1255C-64C5-4B7D-9705-EBA3E4E62EC7}" type="pres">
      <dgm:prSet presAssocID="{4C1DE7AE-7F2D-4755-A42A-40E8C2861CA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DAC761F-09DB-4364-84F5-E6A0A824D729}" type="presOf" srcId="{BC5A2F7E-66B9-4EDB-B64D-72E4DD5702DB}" destId="{10B1255C-64C5-4B7D-9705-EBA3E4E62EC7}" srcOrd="0" destOrd="0" presId="urn:microsoft.com/office/officeart/2005/8/layout/hList1"/>
    <dgm:cxn modelId="{6528DE21-2ED8-4BF9-B041-2CCBCA7A55BE}" srcId="{72A7A846-FB2B-43D9-B7AC-A4C4904C2C0E}" destId="{4C1DE7AE-7F2D-4755-A42A-40E8C2861CA7}" srcOrd="0" destOrd="0" parTransId="{CA4F5525-BFEE-4DAB-92EE-B92AF452C89C}" sibTransId="{89B87D69-EEE2-48DB-9C45-2E5EE1971F98}"/>
    <dgm:cxn modelId="{3AC9752E-9E36-486C-A8AA-DB1099EE1B37}" srcId="{4C1DE7AE-7F2D-4755-A42A-40E8C2861CA7}" destId="{BC5A2F7E-66B9-4EDB-B64D-72E4DD5702DB}" srcOrd="0" destOrd="0" parTransId="{5FE0D8B6-525B-46E8-A3EE-60F50A535E68}" sibTransId="{685637DE-CA59-4B51-80E3-28A9AEFC3BC1}"/>
    <dgm:cxn modelId="{3C6EDE34-F3F3-4761-BF22-552553642C1C}" type="presOf" srcId="{E0755635-8542-4947-8471-21648F57CEAA}" destId="{10B1255C-64C5-4B7D-9705-EBA3E4E62EC7}" srcOrd="0" destOrd="2" presId="urn:microsoft.com/office/officeart/2005/8/layout/hList1"/>
    <dgm:cxn modelId="{CBF65F3A-7C54-4C92-83D2-114E61E81F1A}" srcId="{E0755635-8542-4947-8471-21648F57CEAA}" destId="{D1D01A3C-E688-4DEF-9996-5D7F11D71468}" srcOrd="1" destOrd="0" parTransId="{9DF727D6-0A20-4E43-8829-DDA272F96E02}" sibTransId="{E664519F-10FE-49A7-8ED3-25175619CE2F}"/>
    <dgm:cxn modelId="{6951B05D-F314-4A67-A90F-EE31F30EF917}" type="presOf" srcId="{2F9C1DEB-C9C9-4771-970C-069CA0761569}" destId="{10B1255C-64C5-4B7D-9705-EBA3E4E62EC7}" srcOrd="0" destOrd="3" presId="urn:microsoft.com/office/officeart/2005/8/layout/hList1"/>
    <dgm:cxn modelId="{F678F885-9412-4A6E-9C98-DE7A65D501F1}" type="presOf" srcId="{401DB13A-2717-4E31-AF05-BCBFF55CF405}" destId="{10B1255C-64C5-4B7D-9705-EBA3E4E62EC7}" srcOrd="0" destOrd="1" presId="urn:microsoft.com/office/officeart/2005/8/layout/hList1"/>
    <dgm:cxn modelId="{10C2A08C-1410-408C-83CA-085BBB8C2C7E}" type="presOf" srcId="{D1D01A3C-E688-4DEF-9996-5D7F11D71468}" destId="{10B1255C-64C5-4B7D-9705-EBA3E4E62EC7}" srcOrd="0" destOrd="4" presId="urn:microsoft.com/office/officeart/2005/8/layout/hList1"/>
    <dgm:cxn modelId="{F323EE92-1AA2-4107-98CB-EF27A5D0735D}" type="presOf" srcId="{4C1DE7AE-7F2D-4755-A42A-40E8C2861CA7}" destId="{DBBAC2FB-2D2A-49B1-9E59-9E6E4F4229B0}" srcOrd="0" destOrd="0" presId="urn:microsoft.com/office/officeart/2005/8/layout/hList1"/>
    <dgm:cxn modelId="{1739269F-A5B9-49C3-862B-1CD9ECA79F4D}" type="presOf" srcId="{72A7A846-FB2B-43D9-B7AC-A4C4904C2C0E}" destId="{82A7398B-5202-4F41-BE17-6AEC0844C051}" srcOrd="0" destOrd="0" presId="urn:microsoft.com/office/officeart/2005/8/layout/hList1"/>
    <dgm:cxn modelId="{351457BD-844A-4158-9A55-6115E7C30BD8}" srcId="{BC5A2F7E-66B9-4EDB-B64D-72E4DD5702DB}" destId="{401DB13A-2717-4E31-AF05-BCBFF55CF405}" srcOrd="0" destOrd="0" parTransId="{392E1947-36C1-4DB3-AA85-D771EF0EDC99}" sibTransId="{196B7BB8-A291-4148-B405-0FA2061097AB}"/>
    <dgm:cxn modelId="{A8CDBAD2-4E3E-45D2-B28F-E2C4709D068E}" srcId="{E0755635-8542-4947-8471-21648F57CEAA}" destId="{2F9C1DEB-C9C9-4771-970C-069CA0761569}" srcOrd="0" destOrd="0" parTransId="{8A9F1B5C-DE19-45CD-9AAC-995AB8B4A1F6}" sibTransId="{B3B0CBDB-EFE9-47BB-8EED-15912388DF91}"/>
    <dgm:cxn modelId="{8A1EF8FA-72A7-4279-AF32-3F85E7623034}" srcId="{BC5A2F7E-66B9-4EDB-B64D-72E4DD5702DB}" destId="{E0755635-8542-4947-8471-21648F57CEAA}" srcOrd="1" destOrd="0" parTransId="{70EB12D4-179C-4AD9-A6DE-DA84FC2DD614}" sibTransId="{CBB5C058-C46B-477E-9FE6-417A7B8AAC92}"/>
    <dgm:cxn modelId="{938381E7-9A98-4D03-B3E8-22C3065579FF}" type="presParOf" srcId="{82A7398B-5202-4F41-BE17-6AEC0844C051}" destId="{1F0CA0C2-E3DC-45C2-A6F5-D33A5FFE5B89}" srcOrd="0" destOrd="0" presId="urn:microsoft.com/office/officeart/2005/8/layout/hList1"/>
    <dgm:cxn modelId="{F1B72254-1403-4787-9217-9AE3A1920A41}" type="presParOf" srcId="{1F0CA0C2-E3DC-45C2-A6F5-D33A5FFE5B89}" destId="{DBBAC2FB-2D2A-49B1-9E59-9E6E4F4229B0}" srcOrd="0" destOrd="0" presId="urn:microsoft.com/office/officeart/2005/8/layout/hList1"/>
    <dgm:cxn modelId="{BB9279BC-A43E-42F9-ACD2-A552583CA8A4}" type="presParOf" srcId="{1F0CA0C2-E3DC-45C2-A6F5-D33A5FFE5B89}" destId="{10B1255C-64C5-4B7D-9705-EBA3E4E62E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A7A846-FB2B-43D9-B7AC-A4C4904C2C0E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1DE7AE-7F2D-4755-A42A-40E8C2861CA7}">
      <dgm:prSet phldrT="[Texte]" custT="1"/>
      <dgm:spPr>
        <a:solidFill>
          <a:srgbClr val="54408B">
            <a:alpha val="51000"/>
          </a:srgbClr>
        </a:solidFill>
        <a:ln>
          <a:solidFill>
            <a:srgbClr val="54408B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 "/>
              <a:ea typeface="+mn-ea"/>
              <a:cs typeface="+mn-cs"/>
            </a:rPr>
            <a:t>BAD (Blocs d’apprentissages Disciplinaires) – 59,5 h</a:t>
          </a:r>
        </a:p>
      </dgm:t>
    </dgm:pt>
    <dgm:pt modelId="{CA4F5525-BFEE-4DAB-92EE-B92AF452C89C}" type="parTrans" cxnId="{6528DE21-2ED8-4BF9-B041-2CCBCA7A55BE}">
      <dgm:prSet/>
      <dgm:spPr/>
      <dgm:t>
        <a:bodyPr/>
        <a:lstStyle/>
        <a:p>
          <a:endParaRPr lang="fr-FR"/>
        </a:p>
      </dgm:t>
    </dgm:pt>
    <dgm:pt modelId="{89B87D69-EEE2-48DB-9C45-2E5EE1971F98}" type="sibTrans" cxnId="{6528DE21-2ED8-4BF9-B041-2CCBCA7A55BE}">
      <dgm:prSet/>
      <dgm:spPr/>
      <dgm:t>
        <a:bodyPr/>
        <a:lstStyle/>
        <a:p>
          <a:endParaRPr lang="fr-FR"/>
        </a:p>
      </dgm:t>
    </dgm:pt>
    <dgm:pt modelId="{BC5A2F7E-66B9-4EDB-B64D-72E4DD5702DB}">
      <dgm:prSet phldrT="[Texte]" custT="1"/>
      <dgm:spPr>
        <a:solidFill>
          <a:srgbClr val="54408B">
            <a:alpha val="21000"/>
          </a:srgbClr>
        </a:solidFill>
        <a:ln>
          <a:solidFill>
            <a:srgbClr val="54408B">
              <a:alpha val="59000"/>
            </a:srgbClr>
          </a:solidFill>
        </a:ln>
      </dgm:spPr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1 : Français (orthographe, grammaire (7 h)</a:t>
          </a:r>
        </a:p>
      </dgm:t>
    </dgm:pt>
    <dgm:pt modelId="{5FE0D8B6-525B-46E8-A3EE-60F50A535E68}" type="parTrans" cxnId="{3AC9752E-9E36-486C-A8AA-DB1099EE1B37}">
      <dgm:prSet/>
      <dgm:spPr/>
      <dgm:t>
        <a:bodyPr/>
        <a:lstStyle/>
        <a:p>
          <a:endParaRPr lang="fr-FR"/>
        </a:p>
      </dgm:t>
    </dgm:pt>
    <dgm:pt modelId="{685637DE-CA59-4B51-80E3-28A9AEFC3BC1}" type="sibTrans" cxnId="{3AC9752E-9E36-486C-A8AA-DB1099EE1B37}">
      <dgm:prSet/>
      <dgm:spPr/>
      <dgm:t>
        <a:bodyPr/>
        <a:lstStyle/>
        <a:p>
          <a:endParaRPr lang="fr-FR"/>
        </a:p>
      </dgm:t>
    </dgm:pt>
    <dgm:pt modelId="{E0755635-8542-4947-8471-21648F57CEAA}">
      <dgm:prSet phldrT="[Texte]" custT="1"/>
      <dgm:spPr>
        <a:solidFill>
          <a:srgbClr val="54408B">
            <a:alpha val="21000"/>
          </a:srgbClr>
        </a:solidFill>
        <a:ln>
          <a:solidFill>
            <a:srgbClr val="54408B">
              <a:alpha val="59000"/>
            </a:srgbClr>
          </a:solidFill>
        </a:ln>
      </dgm:spPr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2 : Appui méthodologique</a:t>
          </a:r>
        </a:p>
      </dgm:t>
    </dgm:pt>
    <dgm:pt modelId="{70EB12D4-179C-4AD9-A6DE-DA84FC2DD614}" type="parTrans" cxnId="{8A1EF8FA-72A7-4279-AF32-3F85E7623034}">
      <dgm:prSet/>
      <dgm:spPr/>
      <dgm:t>
        <a:bodyPr/>
        <a:lstStyle/>
        <a:p>
          <a:endParaRPr lang="fr-FR"/>
        </a:p>
      </dgm:t>
    </dgm:pt>
    <dgm:pt modelId="{CBB5C058-C46B-477E-9FE6-417A7B8AAC92}" type="sibTrans" cxnId="{8A1EF8FA-72A7-4279-AF32-3F85E7623034}">
      <dgm:prSet/>
      <dgm:spPr/>
      <dgm:t>
        <a:bodyPr/>
        <a:lstStyle/>
        <a:p>
          <a:endParaRPr lang="fr-FR"/>
        </a:p>
      </dgm:t>
    </dgm:pt>
    <dgm:pt modelId="{2F9C1DEB-C9C9-4771-970C-069CA0761569}">
      <dgm:prSet phldrT="[Texte]" custT="1"/>
      <dgm:spPr>
        <a:solidFill>
          <a:srgbClr val="54408B">
            <a:alpha val="21000"/>
          </a:srgbClr>
        </a:solidFill>
        <a:ln>
          <a:solidFill>
            <a:srgbClr val="54408B">
              <a:alpha val="59000"/>
            </a:srgbClr>
          </a:solidFill>
        </a:ln>
      </dgm:spPr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3 : Outils Bureautiques – pack office (38,5 h)</a:t>
          </a:r>
        </a:p>
      </dgm:t>
    </dgm:pt>
    <dgm:pt modelId="{8A9F1B5C-DE19-45CD-9AAC-995AB8B4A1F6}" type="parTrans" cxnId="{A8CDBAD2-4E3E-45D2-B28F-E2C4709D068E}">
      <dgm:prSet/>
      <dgm:spPr/>
      <dgm:t>
        <a:bodyPr/>
        <a:lstStyle/>
        <a:p>
          <a:endParaRPr lang="fr-FR"/>
        </a:p>
      </dgm:t>
    </dgm:pt>
    <dgm:pt modelId="{B3B0CBDB-EFE9-47BB-8EED-15912388DF91}" type="sibTrans" cxnId="{A8CDBAD2-4E3E-45D2-B28F-E2C4709D068E}">
      <dgm:prSet/>
      <dgm:spPr/>
      <dgm:t>
        <a:bodyPr/>
        <a:lstStyle/>
        <a:p>
          <a:endParaRPr lang="fr-FR"/>
        </a:p>
      </dgm:t>
    </dgm:pt>
    <dgm:pt modelId="{FFF14EFE-5D2B-4A2E-8E7B-2EF51FFB6B2C}">
      <dgm:prSet phldrT="[Texte]" custT="1"/>
      <dgm:spPr>
        <a:solidFill>
          <a:srgbClr val="54408B">
            <a:alpha val="21000"/>
          </a:srgbClr>
        </a:solidFill>
        <a:ln>
          <a:solidFill>
            <a:srgbClr val="54408B">
              <a:alpha val="59000"/>
            </a:srgbClr>
          </a:solidFill>
        </a:ln>
      </dgm:spPr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4 : Organisation et efficacité professionnelle (14 h)</a:t>
          </a:r>
        </a:p>
      </dgm:t>
    </dgm:pt>
    <dgm:pt modelId="{B33C3A4D-A54D-4221-8A5C-61553452C8E9}" type="parTrans" cxnId="{E09A15F2-C9B7-48B5-B410-9E82BABE9C32}">
      <dgm:prSet/>
      <dgm:spPr/>
      <dgm:t>
        <a:bodyPr/>
        <a:lstStyle/>
        <a:p>
          <a:endParaRPr lang="fr-FR"/>
        </a:p>
      </dgm:t>
    </dgm:pt>
    <dgm:pt modelId="{B3DB3230-7C56-4ECA-8DFA-012B1C5D85BC}" type="sibTrans" cxnId="{E09A15F2-C9B7-48B5-B410-9E82BABE9C32}">
      <dgm:prSet/>
      <dgm:spPr/>
      <dgm:t>
        <a:bodyPr/>
        <a:lstStyle/>
        <a:p>
          <a:endParaRPr lang="fr-FR"/>
        </a:p>
      </dgm:t>
    </dgm:pt>
    <dgm:pt modelId="{E9909C33-C1FD-4953-B2A9-D06A6EB69603}" type="pres">
      <dgm:prSet presAssocID="{72A7A846-FB2B-43D9-B7AC-A4C4904C2C0E}" presName="Name0" presStyleCnt="0">
        <dgm:presLayoutVars>
          <dgm:dir/>
          <dgm:animLvl val="lvl"/>
          <dgm:resizeHandles val="exact"/>
        </dgm:presLayoutVars>
      </dgm:prSet>
      <dgm:spPr/>
    </dgm:pt>
    <dgm:pt modelId="{21534702-B7C2-48BC-A3C9-C3CAB325AADC}" type="pres">
      <dgm:prSet presAssocID="{4C1DE7AE-7F2D-4755-A42A-40E8C2861CA7}" presName="composite" presStyleCnt="0"/>
      <dgm:spPr/>
    </dgm:pt>
    <dgm:pt modelId="{48E6FD2F-CC66-48EB-A6AB-6D6B179251AC}" type="pres">
      <dgm:prSet presAssocID="{4C1DE7AE-7F2D-4755-A42A-40E8C2861CA7}" presName="parTx" presStyleLbl="alignNode1" presStyleIdx="0" presStyleCnt="1" custLinFactNeighborX="-10701" custLinFactNeighborY="1742">
        <dgm:presLayoutVars>
          <dgm:chMax val="0"/>
          <dgm:chPref val="0"/>
          <dgm:bulletEnabled val="1"/>
        </dgm:presLayoutVars>
      </dgm:prSet>
      <dgm:spPr/>
    </dgm:pt>
    <dgm:pt modelId="{9D75F71E-B0EC-4DDE-B417-C8C04396067B}" type="pres">
      <dgm:prSet presAssocID="{4C1DE7AE-7F2D-4755-A42A-40E8C2861CA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6FA9F12-A24A-4D76-BDAE-3591D3D549E6}" type="presOf" srcId="{72A7A846-FB2B-43D9-B7AC-A4C4904C2C0E}" destId="{E9909C33-C1FD-4953-B2A9-D06A6EB69603}" srcOrd="0" destOrd="0" presId="urn:microsoft.com/office/officeart/2005/8/layout/hList1"/>
    <dgm:cxn modelId="{6528DE21-2ED8-4BF9-B041-2CCBCA7A55BE}" srcId="{72A7A846-FB2B-43D9-B7AC-A4C4904C2C0E}" destId="{4C1DE7AE-7F2D-4755-A42A-40E8C2861CA7}" srcOrd="0" destOrd="0" parTransId="{CA4F5525-BFEE-4DAB-92EE-B92AF452C89C}" sibTransId="{89B87D69-EEE2-48DB-9C45-2E5EE1971F98}"/>
    <dgm:cxn modelId="{3AC9752E-9E36-486C-A8AA-DB1099EE1B37}" srcId="{4C1DE7AE-7F2D-4755-A42A-40E8C2861CA7}" destId="{BC5A2F7E-66B9-4EDB-B64D-72E4DD5702DB}" srcOrd="0" destOrd="0" parTransId="{5FE0D8B6-525B-46E8-A3EE-60F50A535E68}" sibTransId="{685637DE-CA59-4B51-80E3-28A9AEFC3BC1}"/>
    <dgm:cxn modelId="{93FB1259-CC7A-46BA-8847-FFA49CCD7EC2}" type="presOf" srcId="{4C1DE7AE-7F2D-4755-A42A-40E8C2861CA7}" destId="{48E6FD2F-CC66-48EB-A6AB-6D6B179251AC}" srcOrd="0" destOrd="0" presId="urn:microsoft.com/office/officeart/2005/8/layout/hList1"/>
    <dgm:cxn modelId="{9C101E91-F84A-4E8F-AF78-54CC9406BED9}" type="presOf" srcId="{E0755635-8542-4947-8471-21648F57CEAA}" destId="{9D75F71E-B0EC-4DDE-B417-C8C04396067B}" srcOrd="0" destOrd="1" presId="urn:microsoft.com/office/officeart/2005/8/layout/hList1"/>
    <dgm:cxn modelId="{3B0EBC96-598B-4835-8DAE-A9AF15FA3AF1}" type="presOf" srcId="{FFF14EFE-5D2B-4A2E-8E7B-2EF51FFB6B2C}" destId="{9D75F71E-B0EC-4DDE-B417-C8C04396067B}" srcOrd="0" destOrd="3" presId="urn:microsoft.com/office/officeart/2005/8/layout/hList1"/>
    <dgm:cxn modelId="{B40BFCB5-5DA6-463D-B068-87F134A489F8}" type="presOf" srcId="{2F9C1DEB-C9C9-4771-970C-069CA0761569}" destId="{9D75F71E-B0EC-4DDE-B417-C8C04396067B}" srcOrd="0" destOrd="2" presId="urn:microsoft.com/office/officeart/2005/8/layout/hList1"/>
    <dgm:cxn modelId="{A8CDBAD2-4E3E-45D2-B28F-E2C4709D068E}" srcId="{BC5A2F7E-66B9-4EDB-B64D-72E4DD5702DB}" destId="{2F9C1DEB-C9C9-4771-970C-069CA0761569}" srcOrd="1" destOrd="0" parTransId="{8A9F1B5C-DE19-45CD-9AAC-995AB8B4A1F6}" sibTransId="{B3B0CBDB-EFE9-47BB-8EED-15912388DF91}"/>
    <dgm:cxn modelId="{94020AEF-5197-43DE-A66C-38A36FA337D7}" type="presOf" srcId="{BC5A2F7E-66B9-4EDB-B64D-72E4DD5702DB}" destId="{9D75F71E-B0EC-4DDE-B417-C8C04396067B}" srcOrd="0" destOrd="0" presId="urn:microsoft.com/office/officeart/2005/8/layout/hList1"/>
    <dgm:cxn modelId="{E09A15F2-C9B7-48B5-B410-9E82BABE9C32}" srcId="{BC5A2F7E-66B9-4EDB-B64D-72E4DD5702DB}" destId="{FFF14EFE-5D2B-4A2E-8E7B-2EF51FFB6B2C}" srcOrd="2" destOrd="0" parTransId="{B33C3A4D-A54D-4221-8A5C-61553452C8E9}" sibTransId="{B3DB3230-7C56-4ECA-8DFA-012B1C5D85BC}"/>
    <dgm:cxn modelId="{8A1EF8FA-72A7-4279-AF32-3F85E7623034}" srcId="{BC5A2F7E-66B9-4EDB-B64D-72E4DD5702DB}" destId="{E0755635-8542-4947-8471-21648F57CEAA}" srcOrd="0" destOrd="0" parTransId="{70EB12D4-179C-4AD9-A6DE-DA84FC2DD614}" sibTransId="{CBB5C058-C46B-477E-9FE6-417A7B8AAC92}"/>
    <dgm:cxn modelId="{482DB941-F461-4B59-86AB-3714572754D3}" type="presParOf" srcId="{E9909C33-C1FD-4953-B2A9-D06A6EB69603}" destId="{21534702-B7C2-48BC-A3C9-C3CAB325AADC}" srcOrd="0" destOrd="0" presId="urn:microsoft.com/office/officeart/2005/8/layout/hList1"/>
    <dgm:cxn modelId="{5C0CCCAE-C43D-4531-B8B7-A15ACBA4A025}" type="presParOf" srcId="{21534702-B7C2-48BC-A3C9-C3CAB325AADC}" destId="{48E6FD2F-CC66-48EB-A6AB-6D6B179251AC}" srcOrd="0" destOrd="0" presId="urn:microsoft.com/office/officeart/2005/8/layout/hList1"/>
    <dgm:cxn modelId="{7D53CBD5-895C-4228-81A3-E90EE0686064}" type="presParOf" srcId="{21534702-B7C2-48BC-A3C9-C3CAB325AADC}" destId="{9D75F71E-B0EC-4DDE-B417-C8C0439606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9806E-11C5-43D8-8A71-6FBD1858217B}">
      <dsp:nvSpPr>
        <dsp:cNvPr id="0" name=""/>
        <dsp:cNvSpPr/>
      </dsp:nvSpPr>
      <dsp:spPr>
        <a:xfrm>
          <a:off x="2535" y="0"/>
          <a:ext cx="2487699" cy="33755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UF1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Accueillir des visiteurs dans une entreprise – 28 h </a:t>
          </a:r>
        </a:p>
      </dsp:txBody>
      <dsp:txXfrm>
        <a:off x="2535" y="0"/>
        <a:ext cx="2487699" cy="1012665"/>
      </dsp:txXfrm>
    </dsp:sp>
    <dsp:sp modelId="{DEB280E1-D914-4290-A11F-A86CDE2CBD54}">
      <dsp:nvSpPr>
        <dsp:cNvPr id="0" name=""/>
        <dsp:cNvSpPr/>
      </dsp:nvSpPr>
      <dsp:spPr>
        <a:xfrm>
          <a:off x="251305" y="1013653"/>
          <a:ext cx="1990159" cy="1017774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M1.1 – 14 h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Accueillir physiquement des visiteurs</a:t>
          </a:r>
        </a:p>
      </dsp:txBody>
      <dsp:txXfrm>
        <a:off x="281115" y="1043463"/>
        <a:ext cx="1930539" cy="958154"/>
      </dsp:txXfrm>
    </dsp:sp>
    <dsp:sp modelId="{CA114E76-7817-4FA5-B8A3-CCEF00F24E6E}">
      <dsp:nvSpPr>
        <dsp:cNvPr id="0" name=""/>
        <dsp:cNvSpPr/>
      </dsp:nvSpPr>
      <dsp:spPr>
        <a:xfrm>
          <a:off x="251305" y="2188009"/>
          <a:ext cx="1990159" cy="1017774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M1.2 – 14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Accueillir au téléphone </a:t>
          </a:r>
        </a:p>
      </dsp:txBody>
      <dsp:txXfrm>
        <a:off x="281115" y="2217819"/>
        <a:ext cx="1930539" cy="958154"/>
      </dsp:txXfrm>
    </dsp:sp>
    <dsp:sp modelId="{F0F1F912-387B-47F9-A33F-0DFD54B67A19}">
      <dsp:nvSpPr>
        <dsp:cNvPr id="0" name=""/>
        <dsp:cNvSpPr/>
      </dsp:nvSpPr>
      <dsp:spPr>
        <a:xfrm>
          <a:off x="2676811" y="0"/>
          <a:ext cx="2487699" cy="33755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UF2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Réaliser les tâches annexes de l’accueil – 28 h </a:t>
          </a:r>
        </a:p>
      </dsp:txBody>
      <dsp:txXfrm>
        <a:off x="2676811" y="0"/>
        <a:ext cx="2487699" cy="1012665"/>
      </dsp:txXfrm>
    </dsp:sp>
    <dsp:sp modelId="{E96AC247-1B64-4986-97B4-BCC85C2E75A4}">
      <dsp:nvSpPr>
        <dsp:cNvPr id="0" name=""/>
        <dsp:cNvSpPr/>
      </dsp:nvSpPr>
      <dsp:spPr>
        <a:xfrm>
          <a:off x="2925581" y="1012953"/>
          <a:ext cx="1990159" cy="663160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M2.1 – 10,5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Réaliser des tâches administratives en lien avec l’accueil  </a:t>
          </a:r>
        </a:p>
      </dsp:txBody>
      <dsp:txXfrm>
        <a:off x="2945004" y="1032376"/>
        <a:ext cx="1951313" cy="624314"/>
      </dsp:txXfrm>
    </dsp:sp>
    <dsp:sp modelId="{3D52BEC1-20E0-4D25-97BE-999FDF5F22B0}">
      <dsp:nvSpPr>
        <dsp:cNvPr id="0" name=""/>
        <dsp:cNvSpPr/>
      </dsp:nvSpPr>
      <dsp:spPr>
        <a:xfrm>
          <a:off x="2925581" y="1778138"/>
          <a:ext cx="1990159" cy="663160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M2.2 – 10,5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Gérer le courrier de l’entreprise </a:t>
          </a:r>
        </a:p>
      </dsp:txBody>
      <dsp:txXfrm>
        <a:off x="2945004" y="1797561"/>
        <a:ext cx="1951313" cy="624314"/>
      </dsp:txXfrm>
    </dsp:sp>
    <dsp:sp modelId="{C6CE92D3-13CE-4DD3-BAF8-281B18FB39C8}">
      <dsp:nvSpPr>
        <dsp:cNvPr id="0" name=""/>
        <dsp:cNvSpPr/>
      </dsp:nvSpPr>
      <dsp:spPr>
        <a:xfrm>
          <a:off x="2925581" y="2543323"/>
          <a:ext cx="1990159" cy="663160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M2.3 – 7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Rédiger des écrits professionnels </a:t>
          </a:r>
        </a:p>
      </dsp:txBody>
      <dsp:txXfrm>
        <a:off x="2945004" y="2562746"/>
        <a:ext cx="1951313" cy="624314"/>
      </dsp:txXfrm>
    </dsp:sp>
    <dsp:sp modelId="{52F79DFE-8890-4C49-BD68-3A47A5617A10}">
      <dsp:nvSpPr>
        <dsp:cNvPr id="0" name=""/>
        <dsp:cNvSpPr/>
      </dsp:nvSpPr>
      <dsp:spPr>
        <a:xfrm>
          <a:off x="5351088" y="0"/>
          <a:ext cx="2487699" cy="33755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UF3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Environnement professionnel – 24,5 h</a:t>
          </a:r>
        </a:p>
      </dsp:txBody>
      <dsp:txXfrm>
        <a:off x="5351088" y="0"/>
        <a:ext cx="2487699" cy="1012665"/>
      </dsp:txXfrm>
    </dsp:sp>
    <dsp:sp modelId="{BEAFE391-EBB1-490E-807F-54299B3463FA}">
      <dsp:nvSpPr>
        <dsp:cNvPr id="0" name=""/>
        <dsp:cNvSpPr/>
      </dsp:nvSpPr>
      <dsp:spPr>
        <a:xfrm>
          <a:off x="5599858" y="1013653"/>
          <a:ext cx="1990159" cy="1017774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M3.1 – 10,5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Connaître l’organisation d’une entreprise pour répondre efficacement aux demandes</a:t>
          </a:r>
        </a:p>
      </dsp:txBody>
      <dsp:txXfrm>
        <a:off x="5629668" y="1043463"/>
        <a:ext cx="1930539" cy="958154"/>
      </dsp:txXfrm>
    </dsp:sp>
    <dsp:sp modelId="{D9180964-2831-4946-B174-1C50AB46D074}">
      <dsp:nvSpPr>
        <dsp:cNvPr id="0" name=""/>
        <dsp:cNvSpPr/>
      </dsp:nvSpPr>
      <dsp:spPr>
        <a:xfrm>
          <a:off x="5599858" y="2188009"/>
          <a:ext cx="1990159" cy="1017774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M3.2 – 14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Accueillir en anglais</a:t>
          </a:r>
        </a:p>
      </dsp:txBody>
      <dsp:txXfrm>
        <a:off x="5629668" y="2217819"/>
        <a:ext cx="1930539" cy="958154"/>
      </dsp:txXfrm>
    </dsp:sp>
    <dsp:sp modelId="{5F9D9954-5A2A-4494-8E78-258466B0D623}">
      <dsp:nvSpPr>
        <dsp:cNvPr id="0" name=""/>
        <dsp:cNvSpPr/>
      </dsp:nvSpPr>
      <dsp:spPr>
        <a:xfrm>
          <a:off x="8025365" y="0"/>
          <a:ext cx="2487699" cy="33755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UF4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cumin Pro" panose="020B0504020202020204" pitchFamily="34" charset="77"/>
            </a:rPr>
            <a:t>Modules Optionnels (sectoriels)</a:t>
          </a:r>
        </a:p>
      </dsp:txBody>
      <dsp:txXfrm>
        <a:off x="8025365" y="0"/>
        <a:ext cx="2487699" cy="1012665"/>
      </dsp:txXfrm>
    </dsp:sp>
    <dsp:sp modelId="{57CD0918-2260-4CC7-889B-7D34DFDB05CA}">
      <dsp:nvSpPr>
        <dsp:cNvPr id="0" name=""/>
        <dsp:cNvSpPr/>
      </dsp:nvSpPr>
      <dsp:spPr>
        <a:xfrm>
          <a:off x="8274135" y="1012953"/>
          <a:ext cx="1990159" cy="663160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M4.1 – 21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Travailler dans le secteur du notariat</a:t>
          </a:r>
        </a:p>
      </dsp:txBody>
      <dsp:txXfrm>
        <a:off x="8293558" y="1032376"/>
        <a:ext cx="1951313" cy="624314"/>
      </dsp:txXfrm>
    </dsp:sp>
    <dsp:sp modelId="{58056818-9FEE-41EE-91CF-5986E8BC9A4C}">
      <dsp:nvSpPr>
        <dsp:cNvPr id="0" name=""/>
        <dsp:cNvSpPr/>
      </dsp:nvSpPr>
      <dsp:spPr>
        <a:xfrm>
          <a:off x="8274135" y="1778138"/>
          <a:ext cx="1990159" cy="663160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M4.2 – 21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Travailler dans le secteur de l’industrie</a:t>
          </a:r>
        </a:p>
      </dsp:txBody>
      <dsp:txXfrm>
        <a:off x="8293558" y="1797561"/>
        <a:ext cx="1951313" cy="624314"/>
      </dsp:txXfrm>
    </dsp:sp>
    <dsp:sp modelId="{EA959437-A332-480E-B302-0E991FD563C5}">
      <dsp:nvSpPr>
        <dsp:cNvPr id="0" name=""/>
        <dsp:cNvSpPr/>
      </dsp:nvSpPr>
      <dsp:spPr>
        <a:xfrm>
          <a:off x="8274135" y="2543323"/>
          <a:ext cx="1990159" cy="663160"/>
        </a:xfrm>
        <a:prstGeom prst="roundRect">
          <a:avLst>
            <a:gd name="adj" fmla="val 10000"/>
          </a:avLst>
        </a:prstGeom>
        <a:solidFill>
          <a:srgbClr val="ED6F49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M4.3 – 21 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Travailler dans le secteur de l’hôtellerie</a:t>
          </a:r>
        </a:p>
      </dsp:txBody>
      <dsp:txXfrm>
        <a:off x="8293558" y="2562746"/>
        <a:ext cx="1951313" cy="624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AC2FB-2D2A-49B1-9E59-9E6E4F4229B0}">
      <dsp:nvSpPr>
        <dsp:cNvPr id="0" name=""/>
        <dsp:cNvSpPr/>
      </dsp:nvSpPr>
      <dsp:spPr>
        <a:xfrm>
          <a:off x="0" y="13811"/>
          <a:ext cx="3647346" cy="633600"/>
        </a:xfrm>
        <a:prstGeom prst="rect">
          <a:avLst/>
        </a:prstGeom>
        <a:solidFill>
          <a:srgbClr val="54408B">
            <a:alpha val="52000"/>
          </a:srgbClr>
        </a:solidFill>
        <a:ln w="6350" cap="flat" cmpd="sng" algn="ctr">
          <a:solidFill>
            <a:srgbClr val="54408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BAT (Blocs d’apprentissages Transversaux) – 14 h</a:t>
          </a:r>
        </a:p>
      </dsp:txBody>
      <dsp:txXfrm>
        <a:off x="0" y="13811"/>
        <a:ext cx="3647346" cy="633600"/>
      </dsp:txXfrm>
    </dsp:sp>
    <dsp:sp modelId="{10B1255C-64C5-4B7D-9705-EBA3E4E62EC7}">
      <dsp:nvSpPr>
        <dsp:cNvPr id="0" name=""/>
        <dsp:cNvSpPr/>
      </dsp:nvSpPr>
      <dsp:spPr>
        <a:xfrm>
          <a:off x="0" y="647412"/>
          <a:ext cx="3647346" cy="966240"/>
        </a:xfrm>
        <a:prstGeom prst="rect">
          <a:avLst/>
        </a:prstGeom>
        <a:solidFill>
          <a:srgbClr val="54408B">
            <a:alpha val="25000"/>
          </a:srgbClr>
        </a:solidFill>
        <a:ln w="6350" cap="flat" cmpd="sng" algn="ctr">
          <a:solidFill>
            <a:srgbClr val="54408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/>
            <a:t>	  BAT 1 : Intégration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/>
            <a:t>	BAT 2 : Mise en pratique tutorée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/>
            <a:t>	BAT 3 : Accompagnement du parcours individualisé (7 h)</a:t>
          </a:r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/>
            <a:t>BAT 4 : Préparation aux évaluations</a:t>
          </a:r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/>
            <a:t>BAT 5 : Evaluations (7 h)</a:t>
          </a:r>
        </a:p>
      </dsp:txBody>
      <dsp:txXfrm>
        <a:off x="0" y="647412"/>
        <a:ext cx="3647346" cy="96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6FD2F-CC66-48EB-A6AB-6D6B179251AC}">
      <dsp:nvSpPr>
        <dsp:cNvPr id="0" name=""/>
        <dsp:cNvSpPr/>
      </dsp:nvSpPr>
      <dsp:spPr>
        <a:xfrm>
          <a:off x="0" y="24849"/>
          <a:ext cx="3647346" cy="633600"/>
        </a:xfrm>
        <a:prstGeom prst="rect">
          <a:avLst/>
        </a:prstGeom>
        <a:solidFill>
          <a:srgbClr val="54408B">
            <a:alpha val="51000"/>
          </a:srgbClr>
        </a:solidFill>
        <a:ln w="6350" cap="flat" cmpd="sng" algn="ctr">
          <a:solidFill>
            <a:srgbClr val="54408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 "/>
              <a:ea typeface="+mn-ea"/>
              <a:cs typeface="+mn-cs"/>
            </a:rPr>
            <a:t>BAD (Blocs d’apprentissages Disciplinaires) – 59,5 h</a:t>
          </a:r>
        </a:p>
      </dsp:txBody>
      <dsp:txXfrm>
        <a:off x="0" y="24849"/>
        <a:ext cx="3647346" cy="633600"/>
      </dsp:txXfrm>
    </dsp:sp>
    <dsp:sp modelId="{9D75F71E-B0EC-4DDE-B417-C8C04396067B}">
      <dsp:nvSpPr>
        <dsp:cNvPr id="0" name=""/>
        <dsp:cNvSpPr/>
      </dsp:nvSpPr>
      <dsp:spPr>
        <a:xfrm>
          <a:off x="0" y="647412"/>
          <a:ext cx="3647346" cy="966240"/>
        </a:xfrm>
        <a:prstGeom prst="rect">
          <a:avLst/>
        </a:prstGeom>
        <a:solidFill>
          <a:srgbClr val="54408B">
            <a:alpha val="21000"/>
          </a:srgbClr>
        </a:solidFill>
        <a:ln w="6350" cap="flat" cmpd="sng" algn="ctr">
          <a:solidFill>
            <a:srgbClr val="54408B">
              <a:alpha val="59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1 : Français (orthographe, grammaire (7 h)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2 : Appui méthodologique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3 : Outils Bureautiques – pack office (38,5 h)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kern="1200" dirty="0">
              <a:latin typeface="Arial "/>
              <a:ea typeface="+mn-ea"/>
              <a:cs typeface="+mn-cs"/>
            </a:rPr>
            <a:t>	    BAD 4 : Organisation et efficacité professionnelle (14 h)</a:t>
          </a:r>
        </a:p>
      </dsp:txBody>
      <dsp:txXfrm>
        <a:off x="0" y="647412"/>
        <a:ext cx="3647346" cy="96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56" tIns="47728" rIns="95456" bIns="47728" rtlCol="0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56" tIns="47728" rIns="95456" bIns="47728" rtlCol="0"/>
          <a:lstStyle>
            <a:lvl1pPr algn="r">
              <a:defRPr sz="1300"/>
            </a:lvl1pPr>
          </a:lstStyle>
          <a:p>
            <a:pPr rtl="0"/>
            <a:fld id="{8376C9FE-6161-49F4-9B0C-8E8F4E0DC825}" type="datetime1">
              <a:rPr lang="fr-FR" smtClean="0"/>
              <a:t>27/08/2021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5456" tIns="47728" rIns="95456" bIns="47728" rtlCol="0" anchor="b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4" cy="513507"/>
          </a:xfrm>
          <a:prstGeom prst="rect">
            <a:avLst/>
          </a:prstGeom>
        </p:spPr>
        <p:txBody>
          <a:bodyPr vert="horz" lIns="95456" tIns="47728" rIns="95456" bIns="47728" rtlCol="0" anchor="b"/>
          <a:lstStyle>
            <a:lvl1pPr algn="r">
              <a:defRPr sz="1300"/>
            </a:lvl1pPr>
          </a:lstStyle>
          <a:p>
            <a:pPr rtl="0"/>
            <a:fld id="{4FA8C659-3DDB-48CB-A056-6A658A161B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56" tIns="47728" rIns="95456" bIns="47728" rtlCol="0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56" tIns="47728" rIns="95456" bIns="47728" rtlCol="0"/>
          <a:lstStyle>
            <a:lvl1pPr algn="r">
              <a:defRPr sz="1300"/>
            </a:lvl1pPr>
          </a:lstStyle>
          <a:p>
            <a:fld id="{13717B90-74B4-4C3F-8BC3-941162B6672A}" type="datetime1">
              <a:rPr lang="fr-FR" smtClean="0"/>
              <a:pPr/>
              <a:t>27/08/2021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6" tIns="47728" rIns="95456" bIns="47728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456" tIns="47728" rIns="95456" bIns="47728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5456" tIns="47728" rIns="95456" bIns="47728" rtlCol="0" anchor="b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4" cy="513507"/>
          </a:xfrm>
          <a:prstGeom prst="rect">
            <a:avLst/>
          </a:prstGeom>
        </p:spPr>
        <p:txBody>
          <a:bodyPr vert="horz" lIns="95456" tIns="47728" rIns="95456" bIns="47728" rtlCol="0" anchor="b"/>
          <a:lstStyle>
            <a:lvl1pPr algn="r">
              <a:defRPr sz="1300"/>
            </a:lvl1pPr>
          </a:lstStyle>
          <a:p>
            <a:pPr rtl="0"/>
            <a:fld id="{9CA004F4-F240-48F9-8AE1-486585C7F0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57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91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06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5AEC0-4151-413B-B0AC-25490BB0CB5E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ison avec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’image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0" name="obje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4522A9-F76C-4046-8B84-3638158573C0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9030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01BC0-7442-420D-9818-2E3D4A36FA8F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1" name="Espace réservé d’image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2" name="Espace réservé d’image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3" name="Espace réservé d’image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4" name="Espace réservé d’image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2667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légen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fr-FR" noProof="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6713C-6B06-4390-890B-DAA060E893A1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9" name="obje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’image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3" name="Espace réservé d’image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5" name="Espace réservé d’image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185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C9460-AC45-4D28-8D2A-992BD279ED0A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6C2EC-951B-4188-89DD-3C234AE22C8A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895AD-A578-491A-A8E0-796FBA1CFCCA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8E5984-EE76-4972-A77C-789403698123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6921A3-122E-4A1E-A73D-70B4FCDA7E44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87BA-9A4F-4085-8A5D-5732F67FD2F6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19E735-B1DE-44EE-B499-70EBF05DD47E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FDE28-C6B5-4FC2-A144-671863FE142F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832D104-F6EF-46A3-BB8C-CC3974B9BBC4}" type="datetime1">
              <a:rPr lang="fr-FR" noProof="0" smtClean="0"/>
              <a:t>27/08/2021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hyperlink" Target="mailto:contact@imaccue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rofessionnels attablés, collaborant sur un ordinateur portable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t 3" descr="Personnes avec des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254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4408B">
              <a:alpha val="84000"/>
            </a:srgbClr>
          </a:solidFill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1458" y="728642"/>
            <a:ext cx="9144000" cy="2618681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fr-FR" sz="5000" dirty="0">
                <a:solidFill>
                  <a:schemeClr val="bg1"/>
                </a:solidFill>
                <a:latin typeface="Acumin Pro" panose="020B0504020202020204" pitchFamily="34" charset="77"/>
              </a:rPr>
              <a:t>PARCOURS DE FORMATION INDIVIDUALISÉ</a:t>
            </a:r>
          </a:p>
        </p:txBody>
      </p:sp>
      <p:sp>
        <p:nvSpPr>
          <p:cNvPr id="6" name="objet 7" descr="Rectangle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4510647" y="3522772"/>
            <a:ext cx="3165621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35B3D-6EED-084C-8DB5-711F71EBF783}"/>
              </a:ext>
            </a:extLst>
          </p:cNvPr>
          <p:cNvSpPr/>
          <p:nvPr/>
        </p:nvSpPr>
        <p:spPr>
          <a:xfrm>
            <a:off x="0" y="5947663"/>
            <a:ext cx="12192000" cy="91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5A3436D-7FA5-554F-A14A-C4CAE905D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00" y="6105707"/>
            <a:ext cx="5615959" cy="6623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5479A3-C422-DF4C-928A-E317FC90E018}"/>
              </a:ext>
            </a:extLst>
          </p:cNvPr>
          <p:cNvSpPr/>
          <p:nvPr/>
        </p:nvSpPr>
        <p:spPr>
          <a:xfrm>
            <a:off x="150514" y="4512987"/>
            <a:ext cx="12038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ED6F49"/>
                </a:solidFill>
                <a:latin typeface="Acumin Pro" panose="020B0504020202020204" pitchFamily="34" charset="77"/>
                <a:cs typeface="Arial" panose="020B0604020202020204" pitchFamily="34" charset="0"/>
              </a:rPr>
              <a:t>Formation qualifiante </a:t>
            </a:r>
          </a:p>
          <a:p>
            <a:r>
              <a:rPr lang="fr-FR" sz="3600" b="1" dirty="0">
                <a:solidFill>
                  <a:schemeClr val="bg1"/>
                </a:solidFill>
                <a:latin typeface="Acumin Pro" panose="020B0504020202020204" pitchFamily="34" charset="77"/>
                <a:cs typeface="Arial" panose="020B0604020202020204" pitchFamily="34" charset="0"/>
              </a:rPr>
              <a:t>AGENT D’ACCUEIL-STANDARDISTE</a:t>
            </a:r>
          </a:p>
          <a:p>
            <a:r>
              <a:rPr lang="fr-FR" sz="2000" dirty="0">
                <a:solidFill>
                  <a:schemeClr val="bg1"/>
                </a:solidFill>
                <a:latin typeface="Acumin Pro" panose="020B0504020202020204" pitchFamily="34" charset="77"/>
                <a:cs typeface="Arial" panose="020B0604020202020204" pitchFamily="34" charset="0"/>
              </a:rPr>
              <a:t>Visant le coef 120 de la CCN des transports routiers et activités auxiliaires de transport (IDCC 16) </a:t>
            </a: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F2BCB-6DD1-7D4B-9CAA-76C5BC4666E1}"/>
              </a:ext>
            </a:extLst>
          </p:cNvPr>
          <p:cNvSpPr/>
          <p:nvPr/>
        </p:nvSpPr>
        <p:spPr>
          <a:xfrm>
            <a:off x="0" y="1985963"/>
            <a:ext cx="12201822" cy="1149924"/>
          </a:xfrm>
          <a:prstGeom prst="rect">
            <a:avLst/>
          </a:prstGeom>
          <a:solidFill>
            <a:srgbClr val="544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Espace réservé d’image 10" descr="Personnes en train de discuter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t 3" descr="Rectangle bleu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13" name="Ovale 12" descr="Ovale beige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CONTACTS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10</a:t>
            </a:fld>
            <a:endParaRPr lang="fr-FR" sz="1000" dirty="0"/>
          </a:p>
        </p:txBody>
      </p:sp>
      <p:sp>
        <p:nvSpPr>
          <p:cNvPr id="9" name="objet 5" descr="Rectangle beig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255056"/>
            <a:ext cx="4553986" cy="13751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54408B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3FB48-E920-4603-B417-A2EADD737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0806" y="3099600"/>
            <a:ext cx="5183188" cy="3019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dirty="0">
                <a:solidFill>
                  <a:srgbClr val="544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 DES METIERS DE L’ACCUEIL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b="0" dirty="0">
                <a:solidFill>
                  <a:srgbClr val="54408B"/>
                </a:solidFill>
              </a:rPr>
              <a:t>85 boulevard de Strasbourg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b="0" dirty="0">
                <a:solidFill>
                  <a:srgbClr val="54408B"/>
                </a:solidFill>
              </a:rPr>
              <a:t>76600 Le Havre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b="0" dirty="0">
                <a:solidFill>
                  <a:srgbClr val="54408B"/>
                </a:solidFill>
              </a:rPr>
              <a:t>Tél. : 02 35 41 16 62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b="0" dirty="0">
                <a:solidFill>
                  <a:srgbClr val="54408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contact@imaccueil.com</a:t>
            </a:r>
            <a:endParaRPr lang="fr-FR" sz="2000" b="0" dirty="0">
              <a:solidFill>
                <a:srgbClr val="54408B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>
                <a:solidFill>
                  <a:srgbClr val="54408B"/>
                </a:solidFill>
              </a:rPr>
              <a:t>OF enregistré sous le n°28 76 05389 76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>
                <a:solidFill>
                  <a:srgbClr val="54408B"/>
                </a:solidFill>
              </a:rPr>
              <a:t>Auprès du Préfet de la Région Normandie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>
                <a:solidFill>
                  <a:srgbClr val="54408B"/>
                </a:solidFill>
              </a:rPr>
              <a:t>R.C.S LE HAVRE 818 450 785 00022 – APE 8559A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F25E181-5600-4059-9B85-9628285CA1F1}"/>
              </a:ext>
            </a:extLst>
          </p:cNvPr>
          <p:cNvSpPr txBox="1">
            <a:spLocks/>
          </p:cNvSpPr>
          <p:nvPr/>
        </p:nvSpPr>
        <p:spPr bwMode="white">
          <a:xfrm>
            <a:off x="801636" y="1939768"/>
            <a:ext cx="655550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RENSEIGNEMENTS ET INSCRIPTIONS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A5EA17DD-1E7A-4072-BFE9-B66812B05EA1}"/>
              </a:ext>
            </a:extLst>
          </p:cNvPr>
          <p:cNvSpPr txBox="1">
            <a:spLocks/>
          </p:cNvSpPr>
          <p:nvPr/>
        </p:nvSpPr>
        <p:spPr bwMode="white">
          <a:xfrm>
            <a:off x="6379464" y="3441897"/>
            <a:ext cx="5446496" cy="31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fr-FR" sz="1800" b="1" i="1" spc="-5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E0D4B0-4510-C247-BD0C-D20F37224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9675C1A-EAA3-8F41-A524-FF8AB6713E2B}"/>
              </a:ext>
            </a:extLst>
          </p:cNvPr>
          <p:cNvSpPr txBox="1"/>
          <p:nvPr/>
        </p:nvSpPr>
        <p:spPr>
          <a:xfrm>
            <a:off x="11575796" y="623578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6051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54498" y="-22302"/>
            <a:ext cx="10287000" cy="6880302"/>
          </a:xfrm>
          <a:prstGeom prst="rect">
            <a:avLst/>
          </a:prstGeom>
        </p:spPr>
      </p:pic>
      <p:sp>
        <p:nvSpPr>
          <p:cNvPr id="6" name="objet 6" descr="Rectangle bleu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16130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54408B"/>
          </a:solidFill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782071" y="1926613"/>
            <a:ext cx="5627853" cy="833856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bg1"/>
                </a:solidFill>
                <a:latin typeface="Acumin Pro" panose="020B0504020202020204" pitchFamily="34" charset="77"/>
              </a:rPr>
              <a:t>FORMATION QUALIFIANTE</a:t>
            </a:r>
            <a:endParaRPr lang="fr-FR" dirty="0">
              <a:latin typeface="Acumin Pro" panose="020B0504020202020204" pitchFamily="34" charset="77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2</a:t>
            </a:fld>
            <a:endParaRPr lang="fr-FR" sz="1000" dirty="0"/>
          </a:p>
        </p:txBody>
      </p:sp>
      <p:sp>
        <p:nvSpPr>
          <p:cNvPr id="7" name="objet 9" descr="Rectangle beig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 flipV="1">
            <a:off x="5859443" y="2671207"/>
            <a:ext cx="5247917" cy="56815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5782071" y="2980132"/>
            <a:ext cx="6409929" cy="181156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Durée</a:t>
            </a:r>
            <a:r>
              <a:rPr lang="fr-FR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 : 6,5 mois </a:t>
            </a:r>
          </a:p>
          <a:p>
            <a:pPr marL="0" indent="0">
              <a:buNone/>
            </a:pPr>
            <a:r>
              <a:rPr lang="fr-FR" b="1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Dates</a:t>
            </a:r>
            <a:r>
              <a:rPr lang="fr-FR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 : du lundi 06 septembre 2021 au vendredi 18 mars 2022</a:t>
            </a:r>
          </a:p>
          <a:p>
            <a:pPr marL="0" indent="0">
              <a:buNone/>
            </a:pPr>
            <a:r>
              <a:rPr lang="fr-FR" b="1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Rythme moyen d’alternance hebdomadaire </a:t>
            </a:r>
            <a:r>
              <a:rPr lang="fr-FR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: </a:t>
            </a:r>
          </a:p>
          <a:p>
            <a:pPr marL="0" indent="0">
              <a:buNone/>
            </a:pPr>
            <a:r>
              <a:rPr lang="fr-FR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4 jours en entreprise / 1 jour en organisme de formation </a:t>
            </a:r>
          </a:p>
          <a:p>
            <a:pPr marL="0" indent="0">
              <a:buNone/>
            </a:pPr>
            <a:r>
              <a:rPr lang="fr-FR" b="1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Types de contrat </a:t>
            </a:r>
            <a:r>
              <a:rPr lang="fr-FR" i="1" spc="-25" dirty="0">
                <a:solidFill>
                  <a:schemeClr val="bg1"/>
                </a:solidFill>
                <a:latin typeface="Acumin Pro" panose="020B0504020202020204" pitchFamily="34" charset="77"/>
                <a:cs typeface="Arial"/>
              </a:rPr>
              <a:t>:   Professionnalisation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4C4EBE-50EF-5D43-AB75-3F5BE6468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B5384A-FBE7-CB4C-8A64-7299E61B44AA}"/>
              </a:ext>
            </a:extLst>
          </p:cNvPr>
          <p:cNvSpPr txBox="1"/>
          <p:nvPr/>
        </p:nvSpPr>
        <p:spPr>
          <a:xfrm>
            <a:off x="11575796" y="623578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827881-6B83-CB48-845F-145878C5F598}"/>
              </a:ext>
            </a:extLst>
          </p:cNvPr>
          <p:cNvSpPr/>
          <p:nvPr/>
        </p:nvSpPr>
        <p:spPr>
          <a:xfrm>
            <a:off x="-32032" y="1969093"/>
            <a:ext cx="12224032" cy="1158557"/>
          </a:xfrm>
          <a:prstGeom prst="rect">
            <a:avLst/>
          </a:prstGeom>
          <a:solidFill>
            <a:srgbClr val="544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Espace réservé d’image 10" descr="Personnes en train de discuter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t 3" descr="Rectangle bleu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03128"/>
            <a:ext cx="12189600" cy="3754872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9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13" name="Ovale 12" descr="Ovale beige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PUBLIC CONCERNÉ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06168" y="2227586"/>
            <a:ext cx="5002592" cy="569145"/>
          </a:xfrm>
        </p:spPr>
        <p:txBody>
          <a:bodyPr rtlCol="0">
            <a:noAutofit/>
          </a:bodyPr>
          <a:lstStyle/>
          <a:p>
            <a:pPr rtl="0"/>
            <a:r>
              <a:rPr lang="fr-FR" dirty="0">
                <a:latin typeface="Acumin Pro" panose="020B0504020202020204" pitchFamily="34" charset="77"/>
              </a:rPr>
              <a:t>CONDITIONS D’ADMISSIONS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566929" y="3434047"/>
            <a:ext cx="5669280" cy="3105980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</a:pPr>
            <a:r>
              <a:rPr lang="fr-FR" sz="1800" b="1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Prérequis : débutants acceptés</a:t>
            </a:r>
          </a:p>
          <a:p>
            <a:pPr lvl="1"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800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Evaluation des prérequis : entretien de motivation, test de positionnement en français (savoir lire, écrire) et en mathématique (compter), test d’évaluation sur l’utilisation des outils de communication numérique et le Pack Office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</a:pPr>
            <a:r>
              <a:rPr lang="fr-FR" sz="1800" b="1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Cursus alternance : </a:t>
            </a:r>
          </a:p>
          <a:p>
            <a:pPr lvl="1"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1800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Contrat de professionnalisation (16-25 ans)</a:t>
            </a:r>
          </a:p>
          <a:p>
            <a:pPr lvl="1"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1800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Contrat de professionnalisation adulte (+ de 26 ans)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</a:pPr>
            <a:r>
              <a:rPr lang="fr-FR" sz="1800" b="1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Cursus formation continue : </a:t>
            </a:r>
          </a:p>
          <a:p>
            <a:pPr lvl="1"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1800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Salariés </a:t>
            </a:r>
          </a:p>
          <a:p>
            <a:pPr lvl="1">
              <a:lnSpc>
                <a:spcPct val="125000"/>
              </a:lnSpc>
              <a:spcBef>
                <a:spcPts val="1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1800" spc="-5" dirty="0">
                <a:solidFill>
                  <a:schemeClr val="tx1"/>
                </a:solidFill>
                <a:latin typeface="Acumin Pro" panose="020B0504020202020204" pitchFamily="34" charset="77"/>
                <a:cs typeface="Arial"/>
              </a:rPr>
              <a:t>Demandeurs d’emploi</a:t>
            </a:r>
          </a:p>
          <a:p>
            <a:pPr marL="0" indent="0" rtl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None/>
            </a:pPr>
            <a:endParaRPr lang="fr-FR" sz="1800" b="1" i="1" spc="-5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3</a:t>
            </a:fld>
            <a:endParaRPr lang="fr-FR" sz="1000" dirty="0"/>
          </a:p>
        </p:txBody>
      </p:sp>
      <p:sp>
        <p:nvSpPr>
          <p:cNvPr id="9" name="objet 5" descr="Rectangle beig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23542" y="1271633"/>
            <a:ext cx="3825440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54408B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>
              <a:highlight>
                <a:srgbClr val="ED6F49"/>
              </a:highlight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3FB48-E920-4603-B417-A2EADD737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772" y="4423693"/>
            <a:ext cx="5183188" cy="153503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b="0" dirty="0">
                <a:solidFill>
                  <a:srgbClr val="54408B"/>
                </a:solidFill>
              </a:rPr>
              <a:t>L’ouverture des formations est soumise à un effectif minimum de 5 inscrits. Nous vous préviendrons dans les cas de report de formation au plus tard la semaine qui précède le démarrage de l’action. 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F25E181-5600-4059-9B85-9628285CA1F1}"/>
              </a:ext>
            </a:extLst>
          </p:cNvPr>
          <p:cNvSpPr txBox="1">
            <a:spLocks/>
          </p:cNvSpPr>
          <p:nvPr/>
        </p:nvSpPr>
        <p:spPr bwMode="white">
          <a:xfrm>
            <a:off x="7632503" y="2186485"/>
            <a:ext cx="2943377" cy="569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cumin Pro" panose="020B0504020202020204" pitchFamily="34" charset="77"/>
              </a:rPr>
              <a:t>TYPE D’ENTREPRISE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A5EA17DD-1E7A-4072-BFE9-B66812B05EA1}"/>
              </a:ext>
            </a:extLst>
          </p:cNvPr>
          <p:cNvSpPr txBox="1">
            <a:spLocks/>
          </p:cNvSpPr>
          <p:nvPr/>
        </p:nvSpPr>
        <p:spPr bwMode="white">
          <a:xfrm>
            <a:off x="6379464" y="3441897"/>
            <a:ext cx="5446496" cy="31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100"/>
              </a:spcBef>
              <a:buClr>
                <a:schemeClr val="tx1"/>
              </a:buClr>
            </a:pPr>
            <a:r>
              <a:rPr lang="fr-FR" sz="1700" i="1" spc="-5" dirty="0">
                <a:solidFill>
                  <a:schemeClr val="tx1"/>
                </a:solidFill>
                <a:cs typeface="Arial"/>
              </a:rPr>
              <a:t>Au sein d’une PME ou d’une grande entreprise disposant d’un accueil pour ses utilisateurs et d’un standard téléphonique.  </a:t>
            </a:r>
          </a:p>
          <a:p>
            <a:pPr marL="0" indent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fr-FR" sz="18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40632E17-1BC2-704B-8683-55C37BFBCAAE}"/>
              </a:ext>
            </a:extLst>
          </p:cNvPr>
          <p:cNvSpPr txBox="1">
            <a:spLocks/>
          </p:cNvSpPr>
          <p:nvPr/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7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E24B5-652C-4DB5-B7C3-B5BBEC1280B1}" type="slidenum">
              <a:rPr lang="fr-FR" sz="1000" smtClean="0"/>
              <a:pPr/>
              <a:t>3</a:t>
            </a:fld>
            <a:endParaRPr lang="fr-FR" sz="10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096F77-A32D-8B45-B0C4-9B05CF3D2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7D022C-CBA3-0D4B-BD83-5577D95BB782}"/>
              </a:ext>
            </a:extLst>
          </p:cNvPr>
          <p:cNvSpPr txBox="1"/>
          <p:nvPr/>
        </p:nvSpPr>
        <p:spPr>
          <a:xfrm>
            <a:off x="11575796" y="62357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3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0A9CCCC-47E8-2B4F-9A58-701DE34AD1DB}"/>
              </a:ext>
            </a:extLst>
          </p:cNvPr>
          <p:cNvCxnSpPr/>
          <p:nvPr/>
        </p:nvCxnSpPr>
        <p:spPr>
          <a:xfrm>
            <a:off x="6100911" y="1985963"/>
            <a:ext cx="0" cy="11499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’image 20" descr="Deux personnes se serrant la main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t 3" descr="Rectangle bleu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23" name="Ovale 22" descr="Ovale beig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4</a:t>
            </a:fld>
            <a:endParaRPr lang="fr-FR" sz="10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929705" y="1338687"/>
            <a:ext cx="10696428" cy="2146629"/>
          </a:xfrm>
        </p:spPr>
        <p:txBody>
          <a:bodyPr rtlCol="0">
            <a:no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fr-FR" sz="1900" b="1" i="1" dirty="0">
                <a:solidFill>
                  <a:srgbClr val="54408B"/>
                </a:solidFill>
                <a:latin typeface="Acumin Pro" panose="020B0504020202020204" pitchFamily="34" charset="77"/>
              </a:rPr>
              <a:t>Ce parcours de formation a pour objet d’accompagner des personnes vers des fonctions opérationnelles dans l’accueil des clients, parmi lesquelles des fonctions </a:t>
            </a: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: </a:t>
            </a:r>
          </a:p>
          <a:p>
            <a:pPr marL="812800" marR="5080" lvl="1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D’agent d’accueil – standardiste (accueil physique des visiteurs, accueil téléphonique, réalisation de tâches administratives en lien avec l’accueil) </a:t>
            </a:r>
          </a:p>
          <a:p>
            <a:pPr marL="812800" marR="5080" lvl="1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900" i="1" dirty="0" err="1">
                <a:solidFill>
                  <a:srgbClr val="54408B"/>
                </a:solidFill>
                <a:latin typeface="Acumin Pro" panose="020B0504020202020204" pitchFamily="34" charset="77"/>
              </a:rPr>
              <a:t>Assistant.e</a:t>
            </a: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 administratif.ve (produire des documents administratifs, gérer des équipements et suivre des consommables, gérer le courrier, tenir des plannings)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fr-FR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33" name="Espace réservé du contenu 6">
            <a:extLst>
              <a:ext uri="{FF2B5EF4-FFF2-40B4-BE49-F238E27FC236}">
                <a16:creationId xmlns:a16="http://schemas.microsoft.com/office/drawing/2014/main" id="{02FAFBCF-EF22-4522-AAE1-AC1DA7D0437C}"/>
              </a:ext>
            </a:extLst>
          </p:cNvPr>
          <p:cNvSpPr txBox="1">
            <a:spLocks/>
          </p:cNvSpPr>
          <p:nvPr/>
        </p:nvSpPr>
        <p:spPr bwMode="white">
          <a:xfrm>
            <a:off x="999009" y="3648557"/>
            <a:ext cx="10696428" cy="1375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fr-FR" sz="1900" b="1" i="1" dirty="0">
                <a:solidFill>
                  <a:srgbClr val="54408B"/>
                </a:solidFill>
                <a:latin typeface="Acumin Pro" panose="020B0504020202020204" pitchFamily="34" charset="77"/>
              </a:rPr>
              <a:t>Cette spécialisation accueille des personnes travaillant dans la fonction d’accueil / administrative ou des personnes ayant d’autres expériences professionnelles et qui souhaitent s’orienter vers cette fonction. </a:t>
            </a:r>
            <a:endParaRPr lang="fr-FR" sz="1800" b="1" i="1" spc="-15" dirty="0">
              <a:solidFill>
                <a:srgbClr val="54408B"/>
              </a:solidFill>
              <a:latin typeface="Acumin Pro" panose="020B0504020202020204" pitchFamily="34" charset="77"/>
              <a:cs typeface="Arial"/>
            </a:endParaRPr>
          </a:p>
        </p:txBody>
      </p:sp>
      <p:sp>
        <p:nvSpPr>
          <p:cNvPr id="39" name="Espace réservé du contenu 6">
            <a:extLst>
              <a:ext uri="{FF2B5EF4-FFF2-40B4-BE49-F238E27FC236}">
                <a16:creationId xmlns:a16="http://schemas.microsoft.com/office/drawing/2014/main" id="{836C3175-D85E-4766-9B08-BF9DBFB338DE}"/>
              </a:ext>
            </a:extLst>
          </p:cNvPr>
          <p:cNvSpPr txBox="1">
            <a:spLocks/>
          </p:cNvSpPr>
          <p:nvPr/>
        </p:nvSpPr>
        <p:spPr bwMode="white">
          <a:xfrm>
            <a:off x="1019791" y="4992412"/>
            <a:ext cx="10696428" cy="1375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fr-FR" sz="1900" b="1" i="1" dirty="0">
                <a:solidFill>
                  <a:srgbClr val="54408B"/>
                </a:solidFill>
                <a:latin typeface="Acumin Pro" panose="020B0504020202020204" pitchFamily="34" charset="77"/>
              </a:rPr>
              <a:t>Ce parcours de formation permet de </a:t>
            </a: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: </a:t>
            </a:r>
          </a:p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Connaître et comprendre l’environnement de l’entreprise</a:t>
            </a:r>
          </a:p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Connaître et savoir utiliser les outils bureautiques</a:t>
            </a:r>
          </a:p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Être </a:t>
            </a:r>
            <a:r>
              <a:rPr lang="fr-FR" sz="1900" i="1" dirty="0" err="1">
                <a:solidFill>
                  <a:srgbClr val="54408B"/>
                </a:solidFill>
                <a:latin typeface="Acumin Pro" panose="020B0504020202020204" pitchFamily="34" charset="77"/>
              </a:rPr>
              <a:t>opérationnel.le</a:t>
            </a:r>
            <a:r>
              <a:rPr lang="fr-FR" sz="1900" i="1" dirty="0">
                <a:solidFill>
                  <a:srgbClr val="54408B"/>
                </a:solidFill>
                <a:latin typeface="Acumin Pro" panose="020B0504020202020204" pitchFamily="34" charset="77"/>
              </a:rPr>
              <a:t> dans des fonctions d’accueil et d’orientation des visiteurs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EE1CE2E-F487-F74C-A6C4-9BC5D3048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7217C2-0385-914F-8CA7-86559E815310}"/>
              </a:ext>
            </a:extLst>
          </p:cNvPr>
          <p:cNvSpPr/>
          <p:nvPr/>
        </p:nvSpPr>
        <p:spPr>
          <a:xfrm>
            <a:off x="-2400" y="-1"/>
            <a:ext cx="12192000" cy="121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9B450F-4D9C-F147-82D4-0E8EE2414021}"/>
              </a:ext>
            </a:extLst>
          </p:cNvPr>
          <p:cNvSpPr txBox="1"/>
          <p:nvPr/>
        </p:nvSpPr>
        <p:spPr>
          <a:xfrm>
            <a:off x="11575796" y="6235783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4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14611" y="13123"/>
            <a:ext cx="10515600" cy="1325563"/>
          </a:xfrm>
        </p:spPr>
        <p:txBody>
          <a:bodyPr rtlCol="0"/>
          <a:lstStyle/>
          <a:p>
            <a:pPr rtl="0"/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OBJECTIFS</a:t>
            </a:r>
          </a:p>
        </p:txBody>
      </p:sp>
      <p:sp>
        <p:nvSpPr>
          <p:cNvPr id="24" name="objet 5" descr="Rectangle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2400" y="1129726"/>
            <a:ext cx="12189600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54408B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B8B270-123B-7740-BC9A-09B17932A445}"/>
              </a:ext>
            </a:extLst>
          </p:cNvPr>
          <p:cNvSpPr/>
          <p:nvPr/>
        </p:nvSpPr>
        <p:spPr>
          <a:xfrm>
            <a:off x="0" y="1985963"/>
            <a:ext cx="12201822" cy="1149924"/>
          </a:xfrm>
          <a:prstGeom prst="rect">
            <a:avLst/>
          </a:prstGeom>
          <a:solidFill>
            <a:srgbClr val="544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DESCRIPTION DU MÉTIER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4E4A495-5DA8-46C0-A86E-052D61BE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19" y="2143041"/>
            <a:ext cx="5889673" cy="823912"/>
          </a:xfrm>
        </p:spPr>
        <p:txBody>
          <a:bodyPr>
            <a:normAutofit/>
          </a:bodyPr>
          <a:lstStyle/>
          <a:p>
            <a:pPr algn="ctr"/>
            <a:r>
              <a:rPr lang="fr-FR" sz="2200" dirty="0">
                <a:latin typeface="Acumin Pro" panose="020B0504020202020204" pitchFamily="34" charset="77"/>
              </a:rPr>
              <a:t>MISSIONS POUVANT ETRE CONFIÉES À L’APPRENANT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B94686-EBB8-43AF-8E51-17607063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040" y="3419286"/>
            <a:ext cx="5157787" cy="2755616"/>
          </a:xfrm>
        </p:spPr>
        <p:txBody>
          <a:bodyPr/>
          <a:lstStyle/>
          <a:p>
            <a:r>
              <a:rPr lang="fr-FR" sz="1800" b="1" dirty="0">
                <a:latin typeface="Acumin Pro" panose="020B0504020202020204" pitchFamily="34" charset="77"/>
              </a:rPr>
              <a:t>Accueil des visiteurs :</a:t>
            </a:r>
          </a:p>
          <a:p>
            <a:pPr lvl="1"/>
            <a:r>
              <a:rPr lang="fr-FR" sz="1800" dirty="0">
                <a:latin typeface="Acumin Pro" panose="020B0504020202020204" pitchFamily="34" charset="77"/>
              </a:rPr>
              <a:t>Accueillir physiquement des visiteurs </a:t>
            </a:r>
          </a:p>
          <a:p>
            <a:pPr lvl="1"/>
            <a:r>
              <a:rPr lang="fr-FR" sz="1800" dirty="0">
                <a:latin typeface="Acumin Pro" panose="020B0504020202020204" pitchFamily="34" charset="77"/>
              </a:rPr>
              <a:t>Accueillir au téléphone</a:t>
            </a:r>
          </a:p>
          <a:p>
            <a:r>
              <a:rPr lang="fr-FR" sz="1800" b="1" dirty="0">
                <a:latin typeface="Acumin Pro" panose="020B0504020202020204" pitchFamily="34" charset="77"/>
              </a:rPr>
              <a:t>Réalisation d’activités annexes de l’accueil : </a:t>
            </a:r>
          </a:p>
          <a:p>
            <a:pPr lvl="1"/>
            <a:r>
              <a:rPr lang="fr-FR" sz="1800" dirty="0">
                <a:latin typeface="Acumin Pro" panose="020B0504020202020204" pitchFamily="34" charset="77"/>
              </a:rPr>
              <a:t>Réaliser des tâches administratives en lien avec l’accueil </a:t>
            </a:r>
          </a:p>
          <a:p>
            <a:pPr lvl="1"/>
            <a:r>
              <a:rPr lang="fr-FR" sz="1800" dirty="0">
                <a:latin typeface="Acumin Pro" panose="020B0504020202020204" pitchFamily="34" charset="77"/>
              </a:rPr>
              <a:t>Gérer le courrier de l’entreprise </a:t>
            </a:r>
          </a:p>
          <a:p>
            <a:endParaRPr lang="fr-FR" dirty="0">
              <a:latin typeface="Acumin Pro" panose="020B0504020202020204" pitchFamily="34" charset="77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8753056-232E-4C57-8955-A1F9C6E0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7941" y="1958590"/>
            <a:ext cx="5397728" cy="823912"/>
          </a:xfrm>
        </p:spPr>
        <p:txBody>
          <a:bodyPr>
            <a:normAutofit/>
          </a:bodyPr>
          <a:lstStyle/>
          <a:p>
            <a:r>
              <a:rPr lang="fr-FR" sz="2200" dirty="0">
                <a:latin typeface="Acumin Pro" panose="020B0504020202020204" pitchFamily="34" charset="77"/>
              </a:rPr>
              <a:t>FICHES ROME LES PLUS PROCHES 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9DA2FA9-69B4-4A4E-9D82-9026D6940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214" y="3449727"/>
            <a:ext cx="5183188" cy="2755616"/>
          </a:xfrm>
        </p:spPr>
        <p:txBody>
          <a:bodyPr/>
          <a:lstStyle/>
          <a:p>
            <a:r>
              <a:rPr lang="fr-FR" sz="1800" u="sng" dirty="0">
                <a:latin typeface="Acumin Pro" panose="020B0504020202020204" pitchFamily="34" charset="77"/>
              </a:rPr>
              <a:t>M1601</a:t>
            </a:r>
            <a:r>
              <a:rPr lang="fr-FR" sz="1800" dirty="0">
                <a:latin typeface="Acumin Pro" panose="020B0504020202020204" pitchFamily="34" charset="77"/>
              </a:rPr>
              <a:t> : Accueil et renseignements </a:t>
            </a:r>
          </a:p>
          <a:p>
            <a:r>
              <a:rPr lang="fr-FR" sz="1800" u="sng" dirty="0">
                <a:latin typeface="Acumin Pro" panose="020B0504020202020204" pitchFamily="34" charset="77"/>
              </a:rPr>
              <a:t>M1602</a:t>
            </a:r>
            <a:r>
              <a:rPr lang="fr-FR" sz="1800" dirty="0">
                <a:latin typeface="Acumin Pro" panose="020B0504020202020204" pitchFamily="34" charset="77"/>
              </a:rPr>
              <a:t> : Opérations administratives</a:t>
            </a:r>
          </a:p>
          <a:p>
            <a:r>
              <a:rPr lang="fr-FR" sz="1800" u="sng" dirty="0">
                <a:latin typeface="Acumin Pro" panose="020B0504020202020204" pitchFamily="34" charset="77"/>
              </a:rPr>
              <a:t>M1607</a:t>
            </a:r>
            <a:r>
              <a:rPr lang="fr-FR" sz="1800" dirty="0">
                <a:latin typeface="Acumin Pro" panose="020B0504020202020204" pitchFamily="34" charset="77"/>
              </a:rPr>
              <a:t> : Secrétariat</a:t>
            </a:r>
          </a:p>
          <a:p>
            <a:endParaRPr lang="fr-FR" dirty="0">
              <a:latin typeface="Acumin Pro" panose="020B0504020202020204" pitchFamily="34" charset="77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5</a:t>
            </a:fld>
            <a:endParaRPr lang="fr-FR" sz="1000" dirty="0"/>
          </a:p>
        </p:txBody>
      </p:sp>
      <p:sp>
        <p:nvSpPr>
          <p:cNvPr id="6" name="objet 18" descr="Rectangle beig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09"/>
            <a:ext cx="5025744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54408B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CEFFDAA-DE35-2D4C-9535-044D97326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707AC61-D3C4-5249-B2EB-8F98A9FA735E}"/>
              </a:ext>
            </a:extLst>
          </p:cNvPr>
          <p:cNvSpPr txBox="1"/>
          <p:nvPr/>
        </p:nvSpPr>
        <p:spPr>
          <a:xfrm>
            <a:off x="11575796" y="623578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5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0567E48-0459-1F4C-8CA3-125D247E071A}"/>
              </a:ext>
            </a:extLst>
          </p:cNvPr>
          <p:cNvCxnSpPr>
            <a:cxnSpLocks/>
          </p:cNvCxnSpPr>
          <p:nvPr/>
        </p:nvCxnSpPr>
        <p:spPr>
          <a:xfrm>
            <a:off x="6250536" y="1985963"/>
            <a:ext cx="0" cy="11499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Rectangle bleu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t 3" descr="Rectangle bleu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4408B">
              <a:alpha val="79000"/>
            </a:srgbClr>
          </a:solidFill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9" name="Ovale 8" descr="Ovale beige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pPr rtl="0"/>
            <a:r>
              <a:rPr lang="fr-FR" dirty="0">
                <a:solidFill>
                  <a:schemeClr val="bg1"/>
                </a:solidFill>
                <a:latin typeface="Acumin Pro" panose="020B0504020202020204" pitchFamily="34" charset="77"/>
              </a:rPr>
              <a:t>METHODES &amp; MOYENS PÉDAGOGIQUES </a:t>
            </a:r>
            <a:endParaRPr lang="fr-FR" dirty="0">
              <a:latin typeface="Acumin Pro" panose="020B0504020202020204" pitchFamily="34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6</a:t>
            </a:fld>
            <a:endParaRPr lang="fr-FR" sz="1000" dirty="0"/>
          </a:p>
        </p:txBody>
      </p:sp>
      <p:graphicFrame>
        <p:nvGraphicFramePr>
          <p:cNvPr id="13" name="Espace réservé du contenu 12" descr="Tableau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1965538"/>
              </p:ext>
            </p:extLst>
          </p:nvPr>
        </p:nvGraphicFramePr>
        <p:xfrm>
          <a:off x="816946" y="1622275"/>
          <a:ext cx="10473092" cy="36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1191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Pédagogie de l’alternance</a:t>
                      </a:r>
                      <a:endParaRPr lang="en-US" sz="1800" b="0" i="1" u="none" strike="noStrike" kern="1200" cap="none" spc="-25" normalizeH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Plateau technique doté de l’outil informatique </a:t>
                      </a:r>
                      <a:endParaRPr lang="en-US" sz="1800" b="0" i="1" u="none" strike="noStrike" kern="1200" cap="none" spc="-25" normalizeH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Etude de cas </a:t>
                      </a:r>
                      <a:endParaRPr lang="en-US" sz="1800" b="0" i="1" u="none" strike="noStrike" kern="1200" cap="none" spc="-25" normalizeH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cap="none" spc="-25" normalizeH="0" dirty="0" err="1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Échanges</a:t>
                      </a:r>
                      <a:r>
                        <a:rPr lang="en-US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Travail sur soi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  <a:tr h="1288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Apports de méthodes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Apports de techniques de communication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Fiches outils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Analyse de situations rencontrées par les participants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Mises en situation et apport de mesures correctives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198665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Autodiagnostic et plan d’action personnalisé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Exercices de communication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Techniques théâtrales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Exercices pratiques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kern="1200" cap="none" spc="-25" normalizeH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cumin Pro" panose="020B0504020202020204" pitchFamily="34" charset="77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cap="none" spc="-25" normalizeH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cumin Pro" panose="020B0504020202020204" pitchFamily="34" charset="77"/>
                          <a:ea typeface="+mn-ea"/>
                          <a:cs typeface="Arial"/>
                        </a:rPr>
                        <a:t>Alternance d’apports didactique, de travail en binôme et de sous-groupe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812029"/>
                  </a:ext>
                </a:extLst>
              </a:tr>
            </a:tbl>
          </a:graphicData>
        </a:graphic>
      </p:graphicFrame>
      <p:sp>
        <p:nvSpPr>
          <p:cNvPr id="11" name="objet 5" descr="Rectangle beig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6" y="1292856"/>
            <a:ext cx="7814257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00B41-5DCE-4A52-9578-CC90F383DD4C}"/>
              </a:ext>
            </a:extLst>
          </p:cNvPr>
          <p:cNvSpPr/>
          <p:nvPr/>
        </p:nvSpPr>
        <p:spPr>
          <a:xfrm>
            <a:off x="1272218" y="5961145"/>
            <a:ext cx="9639339" cy="63285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1055"/>
              </a:spcBef>
            </a:pPr>
            <a:r>
              <a:rPr lang="fr-FR" sz="1200" dirty="0">
                <a:solidFill>
                  <a:schemeClr val="tx2"/>
                </a:solidFill>
                <a:latin typeface="Acumin Pro" panose="020B0504020202020204" pitchFamily="34" charset="77"/>
              </a:rPr>
              <a:t>Formateurs professionnels ou enseignants spécialistes d’un domaine d’intervention, ils sont majoritairement issus du milieu professionnel des entreprises. Chargés de transmettre un savoir-faire opérationnel, ils intègrent dans leurs enseignements de nombreuses applications pratiques.</a:t>
            </a:r>
          </a:p>
        </p:txBody>
      </p:sp>
      <p:cxnSp>
        <p:nvCxnSpPr>
          <p:cNvPr id="15" name="Connecteur droit 14" descr="Ligne">
            <a:extLst>
              <a:ext uri="{FF2B5EF4-FFF2-40B4-BE49-F238E27FC236}">
                <a16:creationId xmlns:a16="http://schemas.microsoft.com/office/drawing/2014/main" id="{845D450D-360D-4941-9448-715B25F35946}"/>
              </a:ext>
            </a:extLst>
          </p:cNvPr>
          <p:cNvCxnSpPr/>
          <p:nvPr/>
        </p:nvCxnSpPr>
        <p:spPr>
          <a:xfrm>
            <a:off x="6053491" y="5565144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2F73C981-8316-A64F-93F0-B83B3A9BB509}"/>
              </a:ext>
            </a:extLst>
          </p:cNvPr>
          <p:cNvSpPr txBox="1">
            <a:spLocks/>
          </p:cNvSpPr>
          <p:nvPr/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7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E24B5-652C-4DB5-B7C3-B5BBEC1280B1}" type="slidenum">
              <a:rPr lang="fr-FR" sz="1000" smtClean="0"/>
              <a:pPr/>
              <a:t>6</a:t>
            </a:fld>
            <a:endParaRPr lang="fr-FR" sz="10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A7212DE-0DD5-9341-A7CE-3DC4AD053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07D8F7A-FD84-A542-8019-DBEEEE3752D6}"/>
              </a:ext>
            </a:extLst>
          </p:cNvPr>
          <p:cNvSpPr txBox="1"/>
          <p:nvPr/>
        </p:nvSpPr>
        <p:spPr>
          <a:xfrm>
            <a:off x="11575796" y="623578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560196A-D169-5944-BB66-3963F4597C96}"/>
              </a:ext>
            </a:extLst>
          </p:cNvPr>
          <p:cNvSpPr/>
          <p:nvPr/>
        </p:nvSpPr>
        <p:spPr>
          <a:xfrm>
            <a:off x="0" y="2418881"/>
            <a:ext cx="3673929" cy="345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21" y="-498491"/>
            <a:ext cx="3932237" cy="1302111"/>
          </a:xfrm>
        </p:spPr>
        <p:txBody>
          <a:bodyPr rtlCol="0"/>
          <a:lstStyle/>
          <a:p>
            <a:pPr rtl="0"/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DESCRIPTIFS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7</a:t>
            </a:fld>
            <a:endParaRPr lang="fr-FR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1AA2BC-ED95-F241-808B-E40DA7DE8764}"/>
              </a:ext>
            </a:extLst>
          </p:cNvPr>
          <p:cNvSpPr/>
          <p:nvPr/>
        </p:nvSpPr>
        <p:spPr>
          <a:xfrm>
            <a:off x="4821382" y="2800"/>
            <a:ext cx="73930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bjet 13" descr="Rectangle beig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0" y="933184"/>
            <a:ext cx="12192000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rgbClr val="54408B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29" name="Ovale 8" descr="Ovale beige">
            <a:extLst>
              <a:ext uri="{FF2B5EF4-FFF2-40B4-BE49-F238E27FC236}">
                <a16:creationId xmlns:a16="http://schemas.microsoft.com/office/drawing/2014/main" id="{C2007727-4F63-0241-8BEB-814D7E6C07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Espace réservé du numéro de diapositive 4">
            <a:extLst>
              <a:ext uri="{FF2B5EF4-FFF2-40B4-BE49-F238E27FC236}">
                <a16:creationId xmlns:a16="http://schemas.microsoft.com/office/drawing/2014/main" id="{B6714C08-78A9-AA45-9624-3A04D30528A9}"/>
              </a:ext>
            </a:extLst>
          </p:cNvPr>
          <p:cNvSpPr txBox="1">
            <a:spLocks/>
          </p:cNvSpPr>
          <p:nvPr/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7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E24B5-652C-4DB5-B7C3-B5BBEC1280B1}" type="slidenum">
              <a:rPr lang="fr-FR" sz="1000" smtClean="0"/>
              <a:pPr/>
              <a:t>7</a:t>
            </a:fld>
            <a:endParaRPr lang="fr-FR" sz="1000" dirty="0"/>
          </a:p>
        </p:txBody>
      </p:sp>
      <p:sp>
        <p:nvSpPr>
          <p:cNvPr id="31" name="Espace réservé du numéro de diapositive 2">
            <a:extLst>
              <a:ext uri="{FF2B5EF4-FFF2-40B4-BE49-F238E27FC236}">
                <a16:creationId xmlns:a16="http://schemas.microsoft.com/office/drawing/2014/main" id="{46F6E350-A04E-3648-9FA3-840495040AD8}"/>
              </a:ext>
            </a:extLst>
          </p:cNvPr>
          <p:cNvSpPr txBox="1">
            <a:spLocks/>
          </p:cNvSpPr>
          <p:nvPr/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7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E24B5-652C-4DB5-B7C3-B5BBEC1280B1}" type="slidenum">
              <a:rPr lang="fr-FR" sz="1000" smtClean="0"/>
              <a:pPr/>
              <a:t>7</a:t>
            </a:fld>
            <a:endParaRPr lang="fr-FR" sz="1000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27E0059-2896-CA4A-A963-5AF07C629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75DFC76-B581-194C-B9DC-413344443D06}"/>
              </a:ext>
            </a:extLst>
          </p:cNvPr>
          <p:cNvSpPr txBox="1"/>
          <p:nvPr/>
        </p:nvSpPr>
        <p:spPr>
          <a:xfrm>
            <a:off x="11575796" y="6235783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27B26D-45B9-5A46-A199-BFAD620AF189}"/>
              </a:ext>
            </a:extLst>
          </p:cNvPr>
          <p:cNvSpPr/>
          <p:nvPr/>
        </p:nvSpPr>
        <p:spPr>
          <a:xfrm>
            <a:off x="0" y="1108467"/>
            <a:ext cx="12214429" cy="4938891"/>
          </a:xfrm>
          <a:prstGeom prst="rect">
            <a:avLst/>
          </a:prstGeom>
          <a:solidFill>
            <a:srgbClr val="54408B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6971000" y="1318154"/>
            <a:ext cx="4531709" cy="1431234"/>
          </a:xfrm>
        </p:spPr>
        <p:txBody>
          <a:bodyPr rtlCol="0">
            <a:normAutofit/>
          </a:bodyPr>
          <a:lstStyle/>
          <a:p>
            <a:pPr marL="342900" indent="-342900" rtl="0">
              <a:lnSpc>
                <a:spcPct val="110000"/>
              </a:lnSpc>
              <a:spcBef>
                <a:spcPts val="425"/>
              </a:spcBef>
              <a:buFont typeface="Wingdings" pitchFamily="2" charset="2"/>
              <a:buChar char="ü"/>
            </a:pPr>
            <a:r>
              <a:rPr lang="fr-FR" sz="2200" b="1" dirty="0">
                <a:solidFill>
                  <a:schemeClr val="bg1"/>
                </a:solidFill>
                <a:latin typeface="Acumin Pro" panose="020B0504020202020204" pitchFamily="34" charset="77"/>
              </a:rPr>
              <a:t>Sanction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Acumin Pro" panose="020B0504020202020204" pitchFamily="34" charset="77"/>
                <a:cs typeface="Arial"/>
              </a:rPr>
              <a:t>Chaque bloc de compétences fait l’objet d’une évaluation en fin de module. Acquérir au moins 70% des compétences de chaque module. Obtenir un avis favorable du jury final. 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7022974" y="4134321"/>
            <a:ext cx="4672463" cy="1431234"/>
          </a:xfrm>
        </p:spPr>
        <p:txBody>
          <a:bodyPr rtlCol="0">
            <a:normAutofit fontScale="92500"/>
          </a:bodyPr>
          <a:lstStyle/>
          <a:p>
            <a:pPr marL="342900" indent="-342900" rtl="0">
              <a:lnSpc>
                <a:spcPct val="110000"/>
              </a:lnSpc>
              <a:spcBef>
                <a:spcPts val="425"/>
              </a:spcBef>
              <a:buFont typeface="Wingdings" pitchFamily="2" charset="2"/>
              <a:buChar char="ü"/>
            </a:pPr>
            <a:r>
              <a:rPr lang="fr-FR" sz="2200" b="1" dirty="0">
                <a:solidFill>
                  <a:schemeClr val="bg1"/>
                </a:solidFill>
                <a:latin typeface="Acumin Pro" panose="020B0504020202020204" pitchFamily="34" charset="77"/>
              </a:rPr>
              <a:t>Horaires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Acumin Pro" panose="020B0504020202020204" pitchFamily="34" charset="77"/>
                <a:cs typeface="Arial"/>
              </a:rPr>
              <a:t>Horaires : 09h00 – 12h30 / 13h30 - 17h00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Acumin Pro" panose="020B0504020202020204" pitchFamily="34" charset="77"/>
                <a:cs typeface="Arial"/>
              </a:rPr>
              <a:t>Lieu de formation : En présentiel à l’Institut des métiers de l’Accueil 85 Boulevard de Strasbourg et en distanciel </a:t>
            </a:r>
          </a:p>
          <a:p>
            <a:pPr marR="417195" rtl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fr-FR" sz="1500" i="1" spc="-15" dirty="0">
              <a:solidFill>
                <a:schemeClr val="bg2">
                  <a:lumMod val="20000"/>
                  <a:lumOff val="80000"/>
                </a:schemeClr>
              </a:solidFill>
              <a:latin typeface="Acumin Pro" panose="020B0504020202020204" pitchFamily="34" charset="77"/>
              <a:cs typeface="Arial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6971001" y="2882097"/>
            <a:ext cx="4531709" cy="1431234"/>
          </a:xfrm>
        </p:spPr>
        <p:txBody>
          <a:bodyPr rtlCol="0">
            <a:normAutofit/>
          </a:bodyPr>
          <a:lstStyle/>
          <a:p>
            <a:pPr marL="342900" indent="-342900" rtl="0">
              <a:lnSpc>
                <a:spcPct val="110000"/>
              </a:lnSpc>
              <a:spcBef>
                <a:spcPts val="425"/>
              </a:spcBef>
              <a:buFont typeface="Wingdings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  <a:latin typeface="Acumin Pro" panose="020B0504020202020204" pitchFamily="34" charset="77"/>
              </a:rPr>
              <a:t>Organisation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i="1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Acumin Pro" panose="020B0504020202020204" pitchFamily="34" charset="77"/>
                <a:cs typeface="Arial"/>
              </a:rPr>
              <a:t>Durée : 154 heures de formation sur 6,5 mois (du 06 septembre 2021 au 18 mars 2022)</a:t>
            </a:r>
          </a:p>
          <a:p>
            <a:pPr marR="417195" rtl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fr-FR" i="1" spc="-15" dirty="0">
              <a:solidFill>
                <a:schemeClr val="bg2">
                  <a:lumMod val="20000"/>
                  <a:lumOff val="80000"/>
                </a:schemeClr>
              </a:solidFill>
              <a:latin typeface="Acumin Pro" panose="020B0504020202020204" pitchFamily="34" charset="77"/>
              <a:cs typeface="Arial"/>
            </a:endParaRPr>
          </a:p>
        </p:txBody>
      </p:sp>
      <p:pic>
        <p:nvPicPr>
          <p:cNvPr id="35" name="Espace réservé d’image 6">
            <a:extLst>
              <a:ext uri="{FF2B5EF4-FFF2-40B4-BE49-F238E27FC236}">
                <a16:creationId xmlns:a16="http://schemas.microsoft.com/office/drawing/2014/main" id="{ED760384-BDC4-5844-A9EF-1570C1534B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290" y="2053894"/>
            <a:ext cx="4531709" cy="3021140"/>
          </a:xfrm>
        </p:spPr>
      </p:pic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87AD6-9F3A-4D1B-9833-05712635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775"/>
            <a:ext cx="10515600" cy="1624013"/>
          </a:xfrm>
        </p:spPr>
        <p:txBody>
          <a:bodyPr/>
          <a:lstStyle/>
          <a:p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Présentation des blocs et modules de formation</a:t>
            </a:r>
            <a:b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</a:br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Agent d’accueil – Standardiste – 154 heures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5F39648-A1C9-4F70-9BBC-1C631B1EC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896167"/>
              </p:ext>
            </p:extLst>
          </p:nvPr>
        </p:nvGraphicFramePr>
        <p:xfrm>
          <a:off x="838200" y="1406176"/>
          <a:ext cx="10515600" cy="337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C7EEC88C-0370-4949-B48B-9DAC74922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559223"/>
              </p:ext>
            </p:extLst>
          </p:nvPr>
        </p:nvGraphicFramePr>
        <p:xfrm>
          <a:off x="838200" y="4912563"/>
          <a:ext cx="3647346" cy="162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BE876E0A-8F4F-4ECA-A757-A35912640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674486"/>
              </p:ext>
            </p:extLst>
          </p:nvPr>
        </p:nvGraphicFramePr>
        <p:xfrm>
          <a:off x="7198401" y="4942059"/>
          <a:ext cx="3647346" cy="162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C45B57C-B3F7-4A95-966C-5368F7AB2EFF}"/>
              </a:ext>
            </a:extLst>
          </p:cNvPr>
          <p:cNvSpPr/>
          <p:nvPr/>
        </p:nvSpPr>
        <p:spPr>
          <a:xfrm>
            <a:off x="3951397" y="2528451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B3C62-EBD3-4D15-8BF3-5C04C72855FD}"/>
              </a:ext>
            </a:extLst>
          </p:cNvPr>
          <p:cNvSpPr/>
          <p:nvPr/>
        </p:nvSpPr>
        <p:spPr>
          <a:xfrm>
            <a:off x="3951397" y="3328521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19C3E-CA67-4817-9868-440D3FC3D9F3}"/>
              </a:ext>
            </a:extLst>
          </p:cNvPr>
          <p:cNvSpPr/>
          <p:nvPr/>
        </p:nvSpPr>
        <p:spPr>
          <a:xfrm>
            <a:off x="1306054" y="2581885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5B9EF-E7CA-4450-AD6D-082B0F07CB7B}"/>
              </a:ext>
            </a:extLst>
          </p:cNvPr>
          <p:cNvSpPr/>
          <p:nvPr/>
        </p:nvSpPr>
        <p:spPr>
          <a:xfrm>
            <a:off x="6611734" y="3758020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D2FC1-3CCC-432C-A9FA-1FCA0F537B43}"/>
              </a:ext>
            </a:extLst>
          </p:cNvPr>
          <p:cNvSpPr/>
          <p:nvPr/>
        </p:nvSpPr>
        <p:spPr>
          <a:xfrm>
            <a:off x="1306053" y="3756905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9DFB83-6FF3-459E-A9E9-E4427E864400}"/>
              </a:ext>
            </a:extLst>
          </p:cNvPr>
          <p:cNvSpPr/>
          <p:nvPr/>
        </p:nvSpPr>
        <p:spPr>
          <a:xfrm>
            <a:off x="9284297" y="2541090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A6B1C-5C5E-468B-BAAE-CE703BA24F3D}"/>
              </a:ext>
            </a:extLst>
          </p:cNvPr>
          <p:cNvSpPr/>
          <p:nvPr/>
        </p:nvSpPr>
        <p:spPr>
          <a:xfrm>
            <a:off x="9293628" y="3303151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D032B4-0293-431D-8788-17D21EF3F81E}"/>
              </a:ext>
            </a:extLst>
          </p:cNvPr>
          <p:cNvSpPr/>
          <p:nvPr/>
        </p:nvSpPr>
        <p:spPr>
          <a:xfrm>
            <a:off x="3951396" y="4061608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780304-268A-49B5-AA31-F94961D6FCC8}"/>
              </a:ext>
            </a:extLst>
          </p:cNvPr>
          <p:cNvSpPr/>
          <p:nvPr/>
        </p:nvSpPr>
        <p:spPr>
          <a:xfrm>
            <a:off x="6607349" y="2581885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AB02A433-7A1E-4138-8A82-925C636E450C}"/>
              </a:ext>
            </a:extLst>
          </p:cNvPr>
          <p:cNvSpPr/>
          <p:nvPr/>
        </p:nvSpPr>
        <p:spPr>
          <a:xfrm>
            <a:off x="1295019" y="2565704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igne de multiplication 20">
            <a:extLst>
              <a:ext uri="{FF2B5EF4-FFF2-40B4-BE49-F238E27FC236}">
                <a16:creationId xmlns:a16="http://schemas.microsoft.com/office/drawing/2014/main" id="{BF017A17-AD40-4762-B216-3D8089184C0C}"/>
              </a:ext>
            </a:extLst>
          </p:cNvPr>
          <p:cNvSpPr/>
          <p:nvPr/>
        </p:nvSpPr>
        <p:spPr>
          <a:xfrm>
            <a:off x="1295019" y="3732185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1B77B3-5029-4245-95E8-8D17EE9B8156}"/>
              </a:ext>
            </a:extLst>
          </p:cNvPr>
          <p:cNvSpPr/>
          <p:nvPr/>
        </p:nvSpPr>
        <p:spPr>
          <a:xfrm>
            <a:off x="7742731" y="5608804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9C2C9E-75A2-411B-B601-A8087CFF4092}"/>
              </a:ext>
            </a:extLst>
          </p:cNvPr>
          <p:cNvSpPr/>
          <p:nvPr/>
        </p:nvSpPr>
        <p:spPr>
          <a:xfrm>
            <a:off x="7742731" y="6099974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F5ADC-003E-432A-842B-0969DC02023D}"/>
              </a:ext>
            </a:extLst>
          </p:cNvPr>
          <p:cNvSpPr/>
          <p:nvPr/>
        </p:nvSpPr>
        <p:spPr>
          <a:xfrm>
            <a:off x="7742726" y="5934077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3023C2-3638-418A-A02E-C86FB4744B1E}"/>
              </a:ext>
            </a:extLst>
          </p:cNvPr>
          <p:cNvSpPr/>
          <p:nvPr/>
        </p:nvSpPr>
        <p:spPr>
          <a:xfrm>
            <a:off x="7742732" y="5770531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34340F-0DD3-4B5A-85A3-64FCF03BA75A}"/>
              </a:ext>
            </a:extLst>
          </p:cNvPr>
          <p:cNvSpPr/>
          <p:nvPr/>
        </p:nvSpPr>
        <p:spPr>
          <a:xfrm>
            <a:off x="838198" y="6237820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11D7DE-D0B1-45DE-99A2-1DDA30D1B50C}"/>
              </a:ext>
            </a:extLst>
          </p:cNvPr>
          <p:cNvSpPr/>
          <p:nvPr/>
        </p:nvSpPr>
        <p:spPr>
          <a:xfrm>
            <a:off x="838198" y="6070008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41CDF5-1620-4C0D-A754-40B19DC81DF6}"/>
              </a:ext>
            </a:extLst>
          </p:cNvPr>
          <p:cNvSpPr/>
          <p:nvPr/>
        </p:nvSpPr>
        <p:spPr>
          <a:xfrm>
            <a:off x="838199" y="5915073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3E7A58-7039-48A9-97C3-6401F94FF13A}"/>
              </a:ext>
            </a:extLst>
          </p:cNvPr>
          <p:cNvSpPr/>
          <p:nvPr/>
        </p:nvSpPr>
        <p:spPr>
          <a:xfrm>
            <a:off x="838198" y="5755791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D88F1D-01F8-4664-9DA0-BFEB4E1C8B72}"/>
              </a:ext>
            </a:extLst>
          </p:cNvPr>
          <p:cNvSpPr/>
          <p:nvPr/>
        </p:nvSpPr>
        <p:spPr>
          <a:xfrm>
            <a:off x="838198" y="5592326"/>
            <a:ext cx="133969" cy="133969"/>
          </a:xfrm>
          <a:prstGeom prst="rect">
            <a:avLst/>
          </a:prstGeom>
          <a:ln>
            <a:solidFill>
              <a:srgbClr val="54408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Signe de multiplication 30">
            <a:extLst>
              <a:ext uri="{FF2B5EF4-FFF2-40B4-BE49-F238E27FC236}">
                <a16:creationId xmlns:a16="http://schemas.microsoft.com/office/drawing/2014/main" id="{DCE94823-8B85-4745-95A0-1278862A5C9D}"/>
              </a:ext>
            </a:extLst>
          </p:cNvPr>
          <p:cNvSpPr/>
          <p:nvPr/>
        </p:nvSpPr>
        <p:spPr>
          <a:xfrm>
            <a:off x="3940362" y="2503081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igne de multiplication 31">
            <a:extLst>
              <a:ext uri="{FF2B5EF4-FFF2-40B4-BE49-F238E27FC236}">
                <a16:creationId xmlns:a16="http://schemas.microsoft.com/office/drawing/2014/main" id="{6EAD596D-7C8F-4D71-8CE8-0017796F42FF}"/>
              </a:ext>
            </a:extLst>
          </p:cNvPr>
          <p:cNvSpPr/>
          <p:nvPr/>
        </p:nvSpPr>
        <p:spPr>
          <a:xfrm>
            <a:off x="3940362" y="3303151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Signe de multiplication 32">
            <a:extLst>
              <a:ext uri="{FF2B5EF4-FFF2-40B4-BE49-F238E27FC236}">
                <a16:creationId xmlns:a16="http://schemas.microsoft.com/office/drawing/2014/main" id="{73684DBE-7CDA-4F1F-83A0-E0E5A50C5C39}"/>
              </a:ext>
            </a:extLst>
          </p:cNvPr>
          <p:cNvSpPr/>
          <p:nvPr/>
        </p:nvSpPr>
        <p:spPr>
          <a:xfrm>
            <a:off x="3940362" y="4042438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igne de multiplication 33">
            <a:extLst>
              <a:ext uri="{FF2B5EF4-FFF2-40B4-BE49-F238E27FC236}">
                <a16:creationId xmlns:a16="http://schemas.microsoft.com/office/drawing/2014/main" id="{926AE013-98C9-41A4-AA7B-B579995E9D72}"/>
              </a:ext>
            </a:extLst>
          </p:cNvPr>
          <p:cNvSpPr/>
          <p:nvPr/>
        </p:nvSpPr>
        <p:spPr>
          <a:xfrm>
            <a:off x="6596317" y="2570066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igne de multiplication 37">
            <a:extLst>
              <a:ext uri="{FF2B5EF4-FFF2-40B4-BE49-F238E27FC236}">
                <a16:creationId xmlns:a16="http://schemas.microsoft.com/office/drawing/2014/main" id="{C5A438D4-AC65-4C87-8DBC-878B825EE2C8}"/>
              </a:ext>
            </a:extLst>
          </p:cNvPr>
          <p:cNvSpPr/>
          <p:nvPr/>
        </p:nvSpPr>
        <p:spPr>
          <a:xfrm>
            <a:off x="833647" y="5889760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Signe de multiplication 39">
            <a:extLst>
              <a:ext uri="{FF2B5EF4-FFF2-40B4-BE49-F238E27FC236}">
                <a16:creationId xmlns:a16="http://schemas.microsoft.com/office/drawing/2014/main" id="{E1FCC4F7-31CD-4970-A7B7-779FBD58AE1B}"/>
              </a:ext>
            </a:extLst>
          </p:cNvPr>
          <p:cNvSpPr/>
          <p:nvPr/>
        </p:nvSpPr>
        <p:spPr>
          <a:xfrm>
            <a:off x="833647" y="6205436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igne de multiplication 40">
            <a:extLst>
              <a:ext uri="{FF2B5EF4-FFF2-40B4-BE49-F238E27FC236}">
                <a16:creationId xmlns:a16="http://schemas.microsoft.com/office/drawing/2014/main" id="{338AD656-D71E-4425-89CB-0AC5154FD0E8}"/>
              </a:ext>
            </a:extLst>
          </p:cNvPr>
          <p:cNvSpPr/>
          <p:nvPr/>
        </p:nvSpPr>
        <p:spPr>
          <a:xfrm>
            <a:off x="7731692" y="5583798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igne de multiplication 42">
            <a:extLst>
              <a:ext uri="{FF2B5EF4-FFF2-40B4-BE49-F238E27FC236}">
                <a16:creationId xmlns:a16="http://schemas.microsoft.com/office/drawing/2014/main" id="{A873BFDF-91A9-487F-9E10-3C036F187F18}"/>
              </a:ext>
            </a:extLst>
          </p:cNvPr>
          <p:cNvSpPr/>
          <p:nvPr/>
        </p:nvSpPr>
        <p:spPr>
          <a:xfrm>
            <a:off x="7739321" y="5907008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24BE85-88CD-45E6-927A-E3C3051E60F5}"/>
              </a:ext>
            </a:extLst>
          </p:cNvPr>
          <p:cNvSpPr/>
          <p:nvPr/>
        </p:nvSpPr>
        <p:spPr>
          <a:xfrm>
            <a:off x="9293628" y="4047261"/>
            <a:ext cx="133969" cy="13396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DF3A20D-987E-0145-8716-36D82A5808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B9D4CAD5-6F60-EA46-8E83-76EA7E731450}"/>
              </a:ext>
            </a:extLst>
          </p:cNvPr>
          <p:cNvSpPr txBox="1"/>
          <p:nvPr/>
        </p:nvSpPr>
        <p:spPr>
          <a:xfrm>
            <a:off x="11575796" y="62357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8</a:t>
            </a:r>
          </a:p>
        </p:txBody>
      </p:sp>
      <p:sp>
        <p:nvSpPr>
          <p:cNvPr id="48" name="Signe de multiplication 47">
            <a:extLst>
              <a:ext uri="{FF2B5EF4-FFF2-40B4-BE49-F238E27FC236}">
                <a16:creationId xmlns:a16="http://schemas.microsoft.com/office/drawing/2014/main" id="{A90BEDFC-2A06-4874-8414-081BAD4F46E8}"/>
              </a:ext>
            </a:extLst>
          </p:cNvPr>
          <p:cNvSpPr/>
          <p:nvPr/>
        </p:nvSpPr>
        <p:spPr>
          <a:xfrm>
            <a:off x="7732330" y="6076186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igne de multiplication 48">
            <a:extLst>
              <a:ext uri="{FF2B5EF4-FFF2-40B4-BE49-F238E27FC236}">
                <a16:creationId xmlns:a16="http://schemas.microsoft.com/office/drawing/2014/main" id="{AE3C4023-748B-4593-B3DC-955CBB202CF8}"/>
              </a:ext>
            </a:extLst>
          </p:cNvPr>
          <p:cNvSpPr/>
          <p:nvPr/>
        </p:nvSpPr>
        <p:spPr>
          <a:xfrm>
            <a:off x="6607349" y="3730561"/>
            <a:ext cx="156036" cy="184708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8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F2BCB-6DD1-7D4B-9CAA-76C5BC4666E1}"/>
              </a:ext>
            </a:extLst>
          </p:cNvPr>
          <p:cNvSpPr/>
          <p:nvPr/>
        </p:nvSpPr>
        <p:spPr>
          <a:xfrm>
            <a:off x="0" y="1985963"/>
            <a:ext cx="12201822" cy="1149924"/>
          </a:xfrm>
          <a:prstGeom prst="rect">
            <a:avLst/>
          </a:prstGeom>
          <a:solidFill>
            <a:srgbClr val="544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Espace réservé d’image 10" descr="Personnes en train de discuter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t 3" descr="Rectangle bleu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13" name="Ovale 12" descr="Ovale beige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fr-FR" dirty="0">
                <a:solidFill>
                  <a:srgbClr val="54408B"/>
                </a:solidFill>
                <a:latin typeface="Acumin Pro" panose="020B0504020202020204" pitchFamily="34" charset="77"/>
              </a:rPr>
              <a:t>ACCOMPAGNEMENT DES ENTREPRISES ACCUEILLANTES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566928" y="1985963"/>
            <a:ext cx="5375783" cy="823912"/>
          </a:xfrm>
        </p:spPr>
        <p:txBody>
          <a:bodyPr rtlCol="0"/>
          <a:lstStyle/>
          <a:p>
            <a:pPr rtl="0"/>
            <a:r>
              <a:rPr lang="fr-FR" dirty="0"/>
              <a:t>COÛTS PÉDAGOGIQUE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566929" y="3434047"/>
            <a:ext cx="5669280" cy="3105980"/>
          </a:xfr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rgbClr val="54408B"/>
              </a:buClr>
            </a:pPr>
            <a:r>
              <a:rPr lang="fr-FR" sz="1900" b="1" spc="-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Contrat de professionnalisation :</a:t>
            </a:r>
            <a:br>
              <a:rPr lang="fr-FR" sz="1900" b="1" spc="-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</a:br>
            <a:r>
              <a:rPr lang="fr-FR" sz="1900" b="1" spc="-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3 520,00 € HT soit 4224,00 € TTC</a:t>
            </a:r>
          </a:p>
          <a:p>
            <a:r>
              <a:rPr lang="fr-FR" sz="1900" b="1" spc="-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Prise en charge du coût de la formation après accord de l'organisme paritaire collecteur agréé auquel l'entreprise cotise dans le cadre de l'alternance (OPCO). </a:t>
            </a:r>
          </a:p>
          <a:p>
            <a:r>
              <a:rPr lang="fr-FR" sz="1900" b="1" spc="-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En cas de financement partiel par l’OPCO, le complément sera pris en charge par l’entreprise.</a:t>
            </a:r>
          </a:p>
          <a:p>
            <a:pPr lvl="1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1900" b="1" spc="-5" dirty="0">
              <a:solidFill>
                <a:srgbClr val="54408B"/>
              </a:solidFill>
              <a:latin typeface="Acumin Pro" panose="020B0504020202020204" pitchFamily="34" charset="77"/>
              <a:cs typeface="Arial"/>
            </a:endParaRPr>
          </a:p>
          <a:p>
            <a:pPr marL="0" indent="0" rtl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None/>
            </a:pPr>
            <a:endParaRPr lang="fr-FR" sz="1800" b="1" spc="-5" dirty="0">
              <a:solidFill>
                <a:srgbClr val="54408B"/>
              </a:solidFill>
              <a:latin typeface="Acumin Pro" panose="020B0504020202020204" pitchFamily="34" charset="77"/>
              <a:cs typeface="Arial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fr-FR" sz="1000" smtClean="0"/>
              <a:t>9</a:t>
            </a:fld>
            <a:endParaRPr lang="fr-FR" sz="1000" dirty="0"/>
          </a:p>
        </p:txBody>
      </p:sp>
      <p:sp>
        <p:nvSpPr>
          <p:cNvPr id="9" name="objet 5" descr="Rectangle beig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255058"/>
            <a:ext cx="10470196" cy="12073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54408B"/>
            </a:solidFill>
          </a:ln>
        </p:spPr>
        <p:txBody>
          <a:bodyPr wrap="square" lIns="0" tIns="0" rIns="0" bIns="0" rtlCol="0"/>
          <a:lstStyle/>
          <a:p>
            <a:pPr rtl="0"/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F25E181-5600-4059-9B85-9628285CA1F1}"/>
              </a:ext>
            </a:extLst>
          </p:cNvPr>
          <p:cNvSpPr txBox="1">
            <a:spLocks/>
          </p:cNvSpPr>
          <p:nvPr/>
        </p:nvSpPr>
        <p:spPr bwMode="white">
          <a:xfrm>
            <a:off x="6690714" y="1939768"/>
            <a:ext cx="537578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IMACCUEIL VOUS ACCOMPAGNE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A5EA17DD-1E7A-4072-BFE9-B66812B05EA1}"/>
              </a:ext>
            </a:extLst>
          </p:cNvPr>
          <p:cNvSpPr txBox="1">
            <a:spLocks/>
          </p:cNvSpPr>
          <p:nvPr/>
        </p:nvSpPr>
        <p:spPr bwMode="white">
          <a:xfrm>
            <a:off x="6379464" y="3441897"/>
            <a:ext cx="5446496" cy="31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fr-FR" sz="1800" b="1" i="1" spc="-5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E0D4B0-4510-C247-BD0C-D20F37224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44" y="6174902"/>
            <a:ext cx="914400" cy="4191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9675C1A-EAA3-8F41-A524-FF8AB6713E2B}"/>
              </a:ext>
            </a:extLst>
          </p:cNvPr>
          <p:cNvSpPr txBox="1"/>
          <p:nvPr/>
        </p:nvSpPr>
        <p:spPr>
          <a:xfrm>
            <a:off x="11575796" y="623578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cumin Pro" panose="020B0504020202020204" pitchFamily="34" charset="77"/>
              </a:rPr>
              <a:t>9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2FCCD73-849B-6945-94C0-8353FDF9AE37}"/>
              </a:ext>
            </a:extLst>
          </p:cNvPr>
          <p:cNvCxnSpPr/>
          <p:nvPr/>
        </p:nvCxnSpPr>
        <p:spPr>
          <a:xfrm>
            <a:off x="6100911" y="1985963"/>
            <a:ext cx="0" cy="11499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D68C168-8CCE-45EB-97BC-DC9235E15961}"/>
              </a:ext>
            </a:extLst>
          </p:cNvPr>
          <p:cNvSpPr txBox="1">
            <a:spLocks/>
          </p:cNvSpPr>
          <p:nvPr/>
        </p:nvSpPr>
        <p:spPr bwMode="ltGray">
          <a:xfrm>
            <a:off x="6376787" y="3274030"/>
            <a:ext cx="5689710" cy="105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425"/>
              </a:spcBef>
              <a:buFont typeface="Wingdings" pitchFamily="2" charset="2"/>
              <a:buChar char="ü"/>
            </a:pPr>
            <a:r>
              <a:rPr lang="fr-FR" sz="2200" b="1" dirty="0">
                <a:solidFill>
                  <a:srgbClr val="54408B"/>
                </a:solidFill>
                <a:latin typeface="Acumin Pro" panose="020B0504020202020204" pitchFamily="34" charset="77"/>
              </a:rPr>
              <a:t>Prise de contact avec l’OPCO de l’entreprise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pc="-1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Connaître le montant total des coûts pédagogiques pris en charge par l’OPCO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9A4C83B-D644-4A47-89D0-1A3C93747825}"/>
              </a:ext>
            </a:extLst>
          </p:cNvPr>
          <p:cNvSpPr txBox="1">
            <a:spLocks/>
          </p:cNvSpPr>
          <p:nvPr/>
        </p:nvSpPr>
        <p:spPr bwMode="ltGray">
          <a:xfrm>
            <a:off x="6376787" y="4375168"/>
            <a:ext cx="5689710" cy="93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425"/>
              </a:spcBef>
              <a:buFont typeface="Wingdings" pitchFamily="2" charset="2"/>
              <a:buChar char="ü"/>
            </a:pPr>
            <a:r>
              <a:rPr lang="fr-FR" sz="2200" b="1" dirty="0">
                <a:solidFill>
                  <a:srgbClr val="54408B"/>
                </a:solidFill>
                <a:latin typeface="Acumin Pro" panose="020B0504020202020204" pitchFamily="34" charset="77"/>
              </a:rPr>
              <a:t>Constitution du dossier 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pc="-1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Elaboration du Contrat de Professionnalisation (</a:t>
            </a:r>
            <a:r>
              <a:rPr lang="fr-FR" spc="-15" dirty="0" err="1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Cerfa</a:t>
            </a:r>
            <a:r>
              <a:rPr lang="fr-FR" spc="-1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)</a:t>
            </a:r>
          </a:p>
          <a:p>
            <a:pPr marL="0" marR="417195" indent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r-FR" sz="1500" spc="-15" dirty="0">
              <a:solidFill>
                <a:srgbClr val="54408B"/>
              </a:solidFill>
              <a:latin typeface="Acumin Pro" panose="020B0504020202020204" pitchFamily="34" charset="77"/>
              <a:cs typeface="Arial"/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BC47312-A6AC-4776-9248-5876C6FF521F}"/>
              </a:ext>
            </a:extLst>
          </p:cNvPr>
          <p:cNvSpPr txBox="1">
            <a:spLocks/>
          </p:cNvSpPr>
          <p:nvPr/>
        </p:nvSpPr>
        <p:spPr bwMode="ltGray">
          <a:xfrm>
            <a:off x="6376787" y="5355788"/>
            <a:ext cx="5689710" cy="93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425"/>
              </a:spcBef>
              <a:buFont typeface="Wingdings" pitchFamily="2" charset="2"/>
              <a:buChar char="ü"/>
            </a:pPr>
            <a:r>
              <a:rPr lang="fr-FR" sz="2200" b="1" dirty="0">
                <a:solidFill>
                  <a:srgbClr val="54408B"/>
                </a:solidFill>
                <a:latin typeface="Acumin Pro" panose="020B0504020202020204" pitchFamily="34" charset="77"/>
              </a:rPr>
              <a:t>Intégration dans l’entreprise / tutorat 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pc="-15" dirty="0">
                <a:solidFill>
                  <a:srgbClr val="54408B"/>
                </a:solidFill>
                <a:latin typeface="Acumin Pro" panose="020B0504020202020204" pitchFamily="34" charset="77"/>
                <a:cs typeface="Arial"/>
              </a:rPr>
              <a:t>Accompagnement du tuteur dans sa mission </a:t>
            </a:r>
          </a:p>
          <a:p>
            <a:pPr marL="0" marR="417195" indent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r-FR" sz="1500" spc="-15" dirty="0">
              <a:solidFill>
                <a:srgbClr val="54408B"/>
              </a:solidFill>
              <a:latin typeface="Acumin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465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098_TF23188392" id="{5CC67371-79D9-43A6-BA9E-632980EB64FD}" vid="{F1385A2A-8CDB-41FD-B16C-5A4DE6EC444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1946EF-A3EA-4ECB-8D9A-56C36FFF4075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rapide de services professionnels</Template>
  <TotalTime>0</TotalTime>
  <Words>1014</Words>
  <Application>Microsoft Office PowerPoint</Application>
  <PresentationFormat>Grand écran</PresentationFormat>
  <Paragraphs>161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Acumin Pro</vt:lpstr>
      <vt:lpstr>Arial</vt:lpstr>
      <vt:lpstr>Arial </vt:lpstr>
      <vt:lpstr>Calibri</vt:lpstr>
      <vt:lpstr>Gill Sans MT</vt:lpstr>
      <vt:lpstr>Wingdings</vt:lpstr>
      <vt:lpstr>Thème Office</vt:lpstr>
      <vt:lpstr>PARCOURS DE FORMATION INDIVIDUALISÉ</vt:lpstr>
      <vt:lpstr>FORMATION QUALIFIANTE</vt:lpstr>
      <vt:lpstr>PUBLIC CONCERNÉ</vt:lpstr>
      <vt:lpstr>OBJECTIFS</vt:lpstr>
      <vt:lpstr>DESCRIPTION DU MÉTIER</vt:lpstr>
      <vt:lpstr>METHODES &amp; MOYENS PÉDAGOGIQUES </vt:lpstr>
      <vt:lpstr>DESCRIPTIFS </vt:lpstr>
      <vt:lpstr>Présentation des blocs et modules de formation Agent d’accueil – Standardiste – 154 heures</vt:lpstr>
      <vt:lpstr>ACCOMPAGNEMENT DES ENTREPRISES ACCUEILLANTES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2019-08-28T08:52:41Z</dcterms:created>
  <dcterms:modified xsi:type="dcterms:W3CDTF">2021-08-27T15:51:05Z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